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Quattrocento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79FF6A-76C4-41F5-86DF-A5B1C14EDC94}">
  <a:tblStyle styleId="{A679FF6A-76C4-41F5-86DF-A5B1C14EDC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16A0F4B-629B-4F3C-B7B4-D5036A786E3D}"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QuattrocentoSans-italic.fntdata"/><Relationship Id="rId10" Type="http://schemas.openxmlformats.org/officeDocument/2006/relationships/slide" Target="slides/slide4.xml"/><Relationship Id="rId32" Type="http://schemas.openxmlformats.org/officeDocument/2006/relationships/font" Target="fonts/Quattrocento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Quattrocento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3f4cd71a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g2c3f4cd71a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bf5f85d85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6bf5f85d85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c4dd3c14b7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c4dd3c14b7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bf5f85d8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26bf5f85d8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3f4cd71a7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c3f4cd71a7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3f4cd71a7_0_4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c3f4cd71a7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3f4cd71a7_0_3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2c3f4cd71a7_0_3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3f4cd71a7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2c3f4cd71a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c4dd3c14b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c4dd3c14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c4dd3c14b7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c4dd3c14b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c4dd3c14b7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c4dd3c14b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3f4cd71a7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2c3f4cd71a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c4dd3c14b7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2c4dd3c14b7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c4dd3c14b7_0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c4dd3c14b7_0_27: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c4dd3c14b7_0_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c4dd3c14b7_0_3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c4dd3c14b7_0_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c4dd3c14b7_0_3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c4dd3c14b7_0_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c4dd3c14b7_0_4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3f4cd71a7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2c3f4cd71a7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3f4cd71a7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c3f4cd71a7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3f4cd71a7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2c3f4cd71a7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3f4cd71a7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2c3f4cd71a7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c3f4cd71a7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c3f4cd71a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3f4cd71a7_0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c3f4cd71a7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3f4cd71a7_0_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c3f4cd71a7_0_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56" name="Shape 56"/>
        <p:cNvGrpSpPr/>
        <p:nvPr/>
      </p:nvGrpSpPr>
      <p:grpSpPr>
        <a:xfrm>
          <a:off x="0" y="0"/>
          <a:ext cx="0" cy="0"/>
          <a:chOff x="0" y="0"/>
          <a:chExt cx="0" cy="0"/>
        </a:xfrm>
      </p:grpSpPr>
      <p:sp>
        <p:nvSpPr>
          <p:cNvPr id="57" name="Google Shape;57;p14"/>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62" name="Shape 62"/>
        <p:cNvGrpSpPr/>
        <p:nvPr/>
      </p:nvGrpSpPr>
      <p:grpSpPr>
        <a:xfrm>
          <a:off x="0" y="0"/>
          <a:ext cx="0" cy="0"/>
          <a:chOff x="0" y="0"/>
          <a:chExt cx="0" cy="0"/>
        </a:xfrm>
      </p:grpSpPr>
      <p:sp>
        <p:nvSpPr>
          <p:cNvPr id="63" name="Google Shape;63;p15"/>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15"/>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option 2">
  <p:cSld name="Section Slide option 2">
    <p:spTree>
      <p:nvGrpSpPr>
        <p:cNvPr id="68" name="Shape 68"/>
        <p:cNvGrpSpPr/>
        <p:nvPr/>
      </p:nvGrpSpPr>
      <p:grpSpPr>
        <a:xfrm>
          <a:off x="0" y="0"/>
          <a:ext cx="0" cy="0"/>
          <a:chOff x="0" y="0"/>
          <a:chExt cx="0" cy="0"/>
        </a:xfrm>
      </p:grpSpPr>
      <p:sp>
        <p:nvSpPr>
          <p:cNvPr id="69" name="Google Shape;69;p16"/>
          <p:cNvSpPr txBox="1"/>
          <p:nvPr>
            <p:ph type="title"/>
          </p:nvPr>
        </p:nvSpPr>
        <p:spPr>
          <a:xfrm>
            <a:off x="628650" y="808265"/>
            <a:ext cx="7886700" cy="12738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rgbClr val="14315A"/>
              </a:buClr>
              <a:buSzPts val="3300"/>
              <a:buFont typeface="Quattrocento Sans"/>
              <a:buNone/>
              <a:defRPr b="1" sz="3300">
                <a:solidFill>
                  <a:srgbClr val="14315A"/>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0" name="Google Shape;70;p16"/>
          <p:cNvPicPr preferRelativeResize="0"/>
          <p:nvPr/>
        </p:nvPicPr>
        <p:blipFill rotWithShape="1">
          <a:blip r:embed="rId2">
            <a:alphaModFix/>
          </a:blip>
          <a:srcRect b="0" l="0" r="0" t="0"/>
          <a:stretch/>
        </p:blipFill>
        <p:spPr>
          <a:xfrm>
            <a:off x="1" y="2269972"/>
            <a:ext cx="9144002" cy="92918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4" name="Google Shape;74;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hyperlink" Target="https://ca-path.us21.list-manage.com/track/click?u=fa234eeec7b266e0601a58cdf&amp;id=14e4fc8c0f&amp;e=0a6cd1678a" TargetMode="External"/><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hyperlink" Target="mailto:pathinfo@bluepathhealth.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hyperlink" Target="mailto:ta-marketplace@ca-path.com" TargetMode="External"/><Relationship Id="rId4" Type="http://schemas.openxmlformats.org/officeDocument/2006/relationships/hyperlink" Target="https://ca-path.com/ta-marketplace" TargetMode="External"/><Relationship Id="rId5" Type="http://schemas.openxmlformats.org/officeDocument/2006/relationships/hyperlink" Target="https://www.dhcs.ca.gov/CalAIM/Pages/CalAIM-PATH.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hyperlink" Target="https://www.dhcs.ca.gov/CalAIM/ECM/Documents/ECM-POF-Spotlight-Homelessness.pdf" TargetMode="External"/><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idx="12" type="sldNum"/>
          </p:nvPr>
        </p:nvSpPr>
        <p:spPr>
          <a:xfrm>
            <a:off x="6457950" y="3575447"/>
            <a:ext cx="20574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82" name="Google Shape;82;p18"/>
          <p:cNvSpPr/>
          <p:nvPr/>
        </p:nvSpPr>
        <p:spPr>
          <a:xfrm>
            <a:off x="0" y="1935480"/>
            <a:ext cx="9144000" cy="3208200"/>
          </a:xfrm>
          <a:prstGeom prst="rect">
            <a:avLst/>
          </a:prstGeom>
          <a:solidFill>
            <a:srgbClr val="0080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ackground pattern&#10;&#10;Description automatically generated" id="83" name="Google Shape;83;p18"/>
          <p:cNvPicPr preferRelativeResize="0"/>
          <p:nvPr/>
        </p:nvPicPr>
        <p:blipFill rotWithShape="1">
          <a:blip r:embed="rId3">
            <a:alphaModFix/>
          </a:blip>
          <a:srcRect b="0" l="0" r="0" t="0"/>
          <a:stretch/>
        </p:blipFill>
        <p:spPr>
          <a:xfrm>
            <a:off x="8235525" y="936948"/>
            <a:ext cx="609742" cy="912675"/>
          </a:xfrm>
          <a:prstGeom prst="rect">
            <a:avLst/>
          </a:prstGeom>
          <a:noFill/>
          <a:ln>
            <a:noFill/>
          </a:ln>
        </p:spPr>
      </p:pic>
      <p:sp>
        <p:nvSpPr>
          <p:cNvPr id="84" name="Google Shape;84;p18"/>
          <p:cNvSpPr txBox="1"/>
          <p:nvPr/>
        </p:nvSpPr>
        <p:spPr>
          <a:xfrm>
            <a:off x="201168" y="2276856"/>
            <a:ext cx="9002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 sz="4000">
                <a:solidFill>
                  <a:schemeClr val="lt1"/>
                </a:solidFill>
                <a:latin typeface="Calibri"/>
                <a:ea typeface="Calibri"/>
                <a:cs typeface="Calibri"/>
                <a:sym typeface="Calibri"/>
              </a:rPr>
              <a:t>Tri-Counties CalAIM PATH Collaborative</a:t>
            </a:r>
            <a:endParaRPr b="1" sz="4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 sz="3200">
                <a:solidFill>
                  <a:schemeClr val="lt1"/>
                </a:solidFill>
                <a:latin typeface="Calibri"/>
                <a:ea typeface="Calibri"/>
                <a:cs typeface="Calibri"/>
                <a:sym typeface="Calibri"/>
              </a:rPr>
              <a:t>March 20, 2024</a:t>
            </a:r>
            <a:endParaRPr b="1" sz="3200">
              <a:solidFill>
                <a:schemeClr val="lt1"/>
              </a:solidFill>
              <a:latin typeface="Calibri"/>
              <a:ea typeface="Calibri"/>
              <a:cs typeface="Calibri"/>
              <a:sym typeface="Calibri"/>
            </a:endParaRPr>
          </a:p>
        </p:txBody>
      </p:sp>
      <p:pic>
        <p:nvPicPr>
          <p:cNvPr id="85" name="Google Shape;85;p18"/>
          <p:cNvPicPr preferRelativeResize="0"/>
          <p:nvPr/>
        </p:nvPicPr>
        <p:blipFill>
          <a:blip r:embed="rId4">
            <a:alphaModFix/>
          </a:blip>
          <a:stretch>
            <a:fillRect/>
          </a:stretch>
        </p:blipFill>
        <p:spPr>
          <a:xfrm>
            <a:off x="6728375" y="124825"/>
            <a:ext cx="2116896" cy="384900"/>
          </a:xfrm>
          <a:prstGeom prst="rect">
            <a:avLst/>
          </a:prstGeom>
          <a:noFill/>
          <a:ln>
            <a:noFill/>
          </a:ln>
        </p:spPr>
      </p:pic>
      <p:sp>
        <p:nvSpPr>
          <p:cNvPr id="86" name="Google Shape;86;p18"/>
          <p:cNvSpPr txBox="1"/>
          <p:nvPr/>
        </p:nvSpPr>
        <p:spPr>
          <a:xfrm>
            <a:off x="5467175" y="529000"/>
            <a:ext cx="3736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D742B"/>
                </a:solidFill>
              </a:rPr>
              <a:t> </a:t>
            </a:r>
            <a:r>
              <a:rPr b="1" lang="en" sz="1300">
                <a:solidFill>
                  <a:srgbClr val="FF9900"/>
                </a:solidFill>
              </a:rPr>
              <a:t>Providing Access &amp; Transforming Health</a:t>
            </a:r>
            <a:endParaRPr b="1" sz="1300">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Background pattern&#10;&#10;Description automatically generated" id="170" name="Google Shape;170;p27"/>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171" name="Google Shape;171;p27"/>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7"/>
          <p:cNvSpPr txBox="1"/>
          <p:nvPr/>
        </p:nvSpPr>
        <p:spPr>
          <a:xfrm>
            <a:off x="0" y="88513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173" name="Google Shape;173;p27"/>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174" name="Google Shape;174;p27"/>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175" name="Google Shape;175;p27"/>
          <p:cNvSpPr/>
          <p:nvPr/>
        </p:nvSpPr>
        <p:spPr>
          <a:xfrm>
            <a:off x="0" y="1854050"/>
            <a:ext cx="9144000" cy="1331400"/>
          </a:xfrm>
          <a:prstGeom prst="rect">
            <a:avLst/>
          </a:prstGeom>
          <a:solidFill>
            <a:srgbClr val="008080"/>
          </a:solidFill>
          <a:ln>
            <a:noFill/>
          </a:ln>
        </p:spPr>
        <p:txBody>
          <a:bodyPr anchorCtr="0" anchor="ctr" bIns="45700" lIns="91425" spcFirstLastPara="1" rIns="91425" wrap="square" tIns="45700">
            <a:noAutofit/>
          </a:bodyPr>
          <a:lstStyle/>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Community Action Partnership of San Luis Obispo County (CAPSLO)</a:t>
            </a:r>
            <a:endParaRPr b="1" sz="3000">
              <a:solidFill>
                <a:schemeClr val="lt1"/>
              </a:solidFill>
              <a:latin typeface="Calibri"/>
              <a:ea typeface="Calibri"/>
              <a:cs typeface="Calibri"/>
              <a:sym typeface="Calibri"/>
            </a:endParaRPr>
          </a:p>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Recuperative Care Provider</a:t>
            </a:r>
            <a:endParaRPr b="1" sz="3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8"/>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182" name="Google Shape;182;p28"/>
          <p:cNvPicPr preferRelativeResize="0"/>
          <p:nvPr/>
        </p:nvPicPr>
        <p:blipFill rotWithShape="1">
          <a:blip r:embed="rId3">
            <a:alphaModFix/>
          </a:blip>
          <a:srcRect b="28412" l="0" r="0" t="12492"/>
          <a:stretch/>
        </p:blipFill>
        <p:spPr>
          <a:xfrm>
            <a:off x="143938" y="840738"/>
            <a:ext cx="8856126" cy="2758475"/>
          </a:xfrm>
          <a:prstGeom prst="rect">
            <a:avLst/>
          </a:prstGeom>
          <a:noFill/>
          <a:ln>
            <a:noFill/>
          </a:ln>
        </p:spPr>
      </p:pic>
      <p:sp>
        <p:nvSpPr>
          <p:cNvPr id="183" name="Google Shape;183;p28"/>
          <p:cNvSpPr txBox="1"/>
          <p:nvPr/>
        </p:nvSpPr>
        <p:spPr>
          <a:xfrm>
            <a:off x="143950" y="3606125"/>
            <a:ext cx="5955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Calibri"/>
                <a:ea typeface="Calibri"/>
                <a:cs typeface="Calibri"/>
                <a:sym typeface="Calibri"/>
              </a:rPr>
              <a:t>https://capslo.org/40-prado/</a:t>
            </a:r>
            <a:endParaRPr sz="400">
              <a:latin typeface="Calibri"/>
              <a:ea typeface="Calibri"/>
              <a:cs typeface="Calibri"/>
              <a:sym typeface="Calibri"/>
            </a:endParaRPr>
          </a:p>
        </p:txBody>
      </p:sp>
      <p:sp>
        <p:nvSpPr>
          <p:cNvPr id="184" name="Google Shape;184;p28"/>
          <p:cNvSpPr txBox="1"/>
          <p:nvPr/>
        </p:nvSpPr>
        <p:spPr>
          <a:xfrm>
            <a:off x="143950" y="156725"/>
            <a:ext cx="9682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08080"/>
                </a:solidFill>
                <a:latin typeface="Calibri"/>
                <a:ea typeface="Calibri"/>
                <a:cs typeface="Calibri"/>
                <a:sym typeface="Calibri"/>
              </a:rPr>
              <a:t>CAPSLO Recuperative Care</a:t>
            </a:r>
            <a:endParaRPr i="1">
              <a:solidFill>
                <a:schemeClr val="dk1"/>
              </a:solidFill>
            </a:endParaRPr>
          </a:p>
        </p:txBody>
      </p:sp>
      <p:pic>
        <p:nvPicPr>
          <p:cNvPr id="185" name="Google Shape;185;p28"/>
          <p:cNvPicPr preferRelativeResize="0"/>
          <p:nvPr/>
        </p:nvPicPr>
        <p:blipFill rotWithShape="1">
          <a:blip r:embed="rId4">
            <a:alphaModFix/>
          </a:blip>
          <a:srcRect b="14324" l="22270" r="60656" t="35555"/>
          <a:stretch/>
        </p:blipFill>
        <p:spPr>
          <a:xfrm>
            <a:off x="6399625" y="353925"/>
            <a:ext cx="2600451" cy="4023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Background pattern&#10;&#10;Description automatically generated" id="190" name="Google Shape;190;p29"/>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191" name="Google Shape;191;p29"/>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9"/>
          <p:cNvSpPr txBox="1"/>
          <p:nvPr/>
        </p:nvSpPr>
        <p:spPr>
          <a:xfrm>
            <a:off x="0" y="88513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193" name="Google Shape;193;p29"/>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194" name="Google Shape;194;p29"/>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195" name="Google Shape;195;p29"/>
          <p:cNvSpPr/>
          <p:nvPr/>
        </p:nvSpPr>
        <p:spPr>
          <a:xfrm>
            <a:off x="0" y="1854050"/>
            <a:ext cx="9144000" cy="1331400"/>
          </a:xfrm>
          <a:prstGeom prst="rect">
            <a:avLst/>
          </a:prstGeom>
          <a:solidFill>
            <a:srgbClr val="008080"/>
          </a:solidFill>
          <a:ln>
            <a:noFill/>
          </a:ln>
        </p:spPr>
        <p:txBody>
          <a:bodyPr anchorCtr="0" anchor="ctr" bIns="45700" lIns="91425" spcFirstLastPara="1" rIns="91425" wrap="square" tIns="45700">
            <a:noAutofit/>
          </a:bodyPr>
          <a:lstStyle/>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Discussion</a:t>
            </a:r>
            <a:endParaRPr b="1" sz="30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Background pattern&#10;&#10;Description automatically generated" id="200" name="Google Shape;200;p30"/>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201" name="Google Shape;201;p30"/>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0"/>
          <p:cNvSpPr txBox="1"/>
          <p:nvPr/>
        </p:nvSpPr>
        <p:spPr>
          <a:xfrm>
            <a:off x="0" y="88513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203" name="Google Shape;203;p30"/>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204" name="Google Shape;204;p30"/>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205" name="Google Shape;205;p30"/>
          <p:cNvSpPr/>
          <p:nvPr/>
        </p:nvSpPr>
        <p:spPr>
          <a:xfrm>
            <a:off x="0" y="1753875"/>
            <a:ext cx="9144000" cy="1578000"/>
          </a:xfrm>
          <a:prstGeom prst="rect">
            <a:avLst/>
          </a:prstGeom>
          <a:solidFill>
            <a:srgbClr val="008080"/>
          </a:solidFill>
          <a:ln>
            <a:noFill/>
          </a:ln>
        </p:spPr>
        <p:txBody>
          <a:bodyPr anchorCtr="0" anchor="ctr" bIns="45700" lIns="91425" spcFirstLastPara="1" rIns="91425" wrap="square" tIns="45700">
            <a:noAutofit/>
          </a:bodyPr>
          <a:lstStyle/>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Breakout Rooms: MCP Updates</a:t>
            </a:r>
            <a:endParaRPr b="1" sz="3000">
              <a:solidFill>
                <a:schemeClr val="lt1"/>
              </a:solidFill>
              <a:latin typeface="Calibri"/>
              <a:ea typeface="Calibri"/>
              <a:cs typeface="Calibri"/>
              <a:sym typeface="Calibri"/>
            </a:endParaRPr>
          </a:p>
          <a:p>
            <a:pPr indent="-419100" lvl="0" marL="457200" marR="0" rtl="0" algn="ctr">
              <a:lnSpc>
                <a:spcPct val="100000"/>
              </a:lnSpc>
              <a:spcBef>
                <a:spcPts val="0"/>
              </a:spcBef>
              <a:spcAft>
                <a:spcPts val="0"/>
              </a:spcAft>
              <a:buClr>
                <a:schemeClr val="lt1"/>
              </a:buClr>
              <a:buSzPts val="3000"/>
              <a:buFont typeface="Calibri"/>
              <a:buAutoNum type="arabicParenR"/>
            </a:pPr>
            <a:r>
              <a:rPr b="1" lang="en" sz="3000">
                <a:solidFill>
                  <a:schemeClr val="lt1"/>
                </a:solidFill>
                <a:latin typeface="Calibri"/>
                <a:ea typeface="Calibri"/>
                <a:cs typeface="Calibri"/>
                <a:sym typeface="Calibri"/>
              </a:rPr>
              <a:t>Santa Barbara and San Luis Obispo</a:t>
            </a:r>
            <a:endParaRPr b="1" sz="3000">
              <a:solidFill>
                <a:schemeClr val="lt1"/>
              </a:solidFill>
              <a:latin typeface="Calibri"/>
              <a:ea typeface="Calibri"/>
              <a:cs typeface="Calibri"/>
              <a:sym typeface="Calibri"/>
            </a:endParaRPr>
          </a:p>
          <a:p>
            <a:pPr indent="-419100" lvl="0" marL="457200" marR="0" rtl="0" algn="ctr">
              <a:lnSpc>
                <a:spcPct val="100000"/>
              </a:lnSpc>
              <a:spcBef>
                <a:spcPts val="0"/>
              </a:spcBef>
              <a:spcAft>
                <a:spcPts val="0"/>
              </a:spcAft>
              <a:buClr>
                <a:schemeClr val="lt1"/>
              </a:buClr>
              <a:buSzPts val="3000"/>
              <a:buFont typeface="Calibri"/>
              <a:buAutoNum type="arabicParenR"/>
            </a:pPr>
            <a:r>
              <a:rPr b="1" lang="en" sz="3000">
                <a:solidFill>
                  <a:schemeClr val="lt1"/>
                </a:solidFill>
                <a:latin typeface="Calibri"/>
                <a:ea typeface="Calibri"/>
                <a:cs typeface="Calibri"/>
                <a:sym typeface="Calibri"/>
              </a:rPr>
              <a:t>Ventura</a:t>
            </a:r>
            <a:endParaRPr b="1" sz="3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Background pattern&#10;&#10;Description automatically generated" id="210" name="Google Shape;210;p31"/>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211" name="Google Shape;211;p31"/>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1"/>
          <p:cNvSpPr txBox="1"/>
          <p:nvPr/>
        </p:nvSpPr>
        <p:spPr>
          <a:xfrm>
            <a:off x="0" y="88513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213" name="Google Shape;213;p31"/>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214" name="Google Shape;214;p31"/>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215" name="Google Shape;215;p31"/>
          <p:cNvSpPr/>
          <p:nvPr/>
        </p:nvSpPr>
        <p:spPr>
          <a:xfrm>
            <a:off x="0" y="1854050"/>
            <a:ext cx="9144000" cy="1331400"/>
          </a:xfrm>
          <a:prstGeom prst="rect">
            <a:avLst/>
          </a:prstGeom>
          <a:solidFill>
            <a:srgbClr val="008080"/>
          </a:solidFill>
          <a:ln>
            <a:noFill/>
          </a:ln>
        </p:spPr>
        <p:txBody>
          <a:bodyPr anchorCtr="0" anchor="ctr" bIns="45700" lIns="91425" spcFirstLastPara="1" rIns="91425" wrap="square" tIns="45700">
            <a:noAutofit/>
          </a:bodyPr>
          <a:lstStyle/>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Events and Announcements</a:t>
            </a:r>
            <a:endParaRPr b="1" sz="30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Background pattern&#10;&#10;Description automatically generated" id="220" name="Google Shape;220;p32"/>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221" name="Google Shape;221;p32"/>
          <p:cNvSpPr txBox="1"/>
          <p:nvPr/>
        </p:nvSpPr>
        <p:spPr>
          <a:xfrm>
            <a:off x="402152" y="156725"/>
            <a:ext cx="7791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 sz="3200">
                <a:solidFill>
                  <a:srgbClr val="008080"/>
                </a:solidFill>
                <a:latin typeface="Calibri"/>
                <a:ea typeface="Calibri"/>
                <a:cs typeface="Calibri"/>
                <a:sym typeface="Calibri"/>
              </a:rPr>
              <a:t>Upcoming TA Marketplace Vendor Fairs</a:t>
            </a:r>
            <a:endParaRPr b="0" i="0" sz="1400" u="none" cap="none" strike="noStrike">
              <a:solidFill>
                <a:srgbClr val="000000"/>
              </a:solidFill>
              <a:latin typeface="Arial"/>
              <a:ea typeface="Arial"/>
              <a:cs typeface="Arial"/>
              <a:sym typeface="Arial"/>
            </a:endParaRPr>
          </a:p>
        </p:txBody>
      </p:sp>
      <p:sp>
        <p:nvSpPr>
          <p:cNvPr id="222" name="Google Shape;222;p32"/>
          <p:cNvSpPr txBox="1"/>
          <p:nvPr/>
        </p:nvSpPr>
        <p:spPr>
          <a:xfrm>
            <a:off x="304300" y="1045875"/>
            <a:ext cx="8297400" cy="38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002060"/>
                </a:solidFill>
                <a:latin typeface="Calibri"/>
                <a:ea typeface="Calibri"/>
                <a:cs typeface="Calibri"/>
                <a:sym typeface="Calibri"/>
              </a:rPr>
              <a:t>Hosted by DHCS, virtual vendor fairs feature approved vendors in </a:t>
            </a:r>
            <a:br>
              <a:rPr b="1" lang="en" sz="2000">
                <a:solidFill>
                  <a:srgbClr val="002060"/>
                </a:solidFill>
                <a:latin typeface="Calibri"/>
                <a:ea typeface="Calibri"/>
                <a:cs typeface="Calibri"/>
                <a:sym typeface="Calibri"/>
              </a:rPr>
            </a:br>
            <a:r>
              <a:rPr b="1" lang="en" sz="2000">
                <a:solidFill>
                  <a:srgbClr val="002060"/>
                </a:solidFill>
                <a:latin typeface="Calibri"/>
                <a:ea typeface="Calibri"/>
                <a:cs typeface="Calibri"/>
                <a:sym typeface="Calibri"/>
              </a:rPr>
              <a:t>specific TA Marketplace domains so you can learn more about their services</a:t>
            </a:r>
            <a:endParaRPr b="1" sz="2000">
              <a:solidFill>
                <a:srgbClr val="002060"/>
              </a:solidFill>
              <a:latin typeface="Calibri"/>
              <a:ea typeface="Calibri"/>
              <a:cs typeface="Calibri"/>
              <a:sym typeface="Calibri"/>
            </a:endParaRPr>
          </a:p>
          <a:p>
            <a:pPr indent="0" lvl="0" marL="0" rtl="0" algn="l">
              <a:lnSpc>
                <a:spcPct val="115000"/>
              </a:lnSpc>
              <a:spcBef>
                <a:spcPts val="0"/>
              </a:spcBef>
              <a:spcAft>
                <a:spcPts val="0"/>
              </a:spcAft>
              <a:buNone/>
            </a:pPr>
            <a:r>
              <a:t/>
            </a:r>
            <a:endParaRPr b="1" sz="2000">
              <a:solidFill>
                <a:srgbClr val="002060"/>
              </a:solidFill>
              <a:latin typeface="Calibri"/>
              <a:ea typeface="Calibri"/>
              <a:cs typeface="Calibri"/>
              <a:sym typeface="Calibri"/>
            </a:endParaRPr>
          </a:p>
          <a:p>
            <a:pPr indent="0" lvl="0" marL="0" rtl="0" algn="l">
              <a:lnSpc>
                <a:spcPct val="115000"/>
              </a:lnSpc>
              <a:spcBef>
                <a:spcPts val="1100"/>
              </a:spcBef>
              <a:spcAft>
                <a:spcPts val="1100"/>
              </a:spcAft>
              <a:buNone/>
            </a:pPr>
            <a:r>
              <a:rPr lang="en" sz="1800">
                <a:solidFill>
                  <a:srgbClr val="222222"/>
                </a:solidFill>
                <a:highlight>
                  <a:srgbClr val="FFFFFF"/>
                </a:highlight>
                <a:latin typeface="Calibri"/>
                <a:ea typeface="Calibri"/>
                <a:cs typeface="Calibri"/>
                <a:sym typeface="Calibri"/>
              </a:rPr>
              <a:t>Domain 5: Promoting Health Equity; and </a:t>
            </a:r>
            <a:br>
              <a:rPr lang="en" sz="1800">
                <a:solidFill>
                  <a:srgbClr val="222222"/>
                </a:solidFill>
                <a:highlight>
                  <a:srgbClr val="FFFFFF"/>
                </a:highlight>
                <a:latin typeface="Calibri"/>
                <a:ea typeface="Calibri"/>
                <a:cs typeface="Calibri"/>
                <a:sym typeface="Calibri"/>
              </a:rPr>
            </a:br>
            <a:r>
              <a:rPr lang="en" sz="1800">
                <a:solidFill>
                  <a:srgbClr val="222222"/>
                </a:solidFill>
                <a:highlight>
                  <a:srgbClr val="FFFFFF"/>
                </a:highlight>
                <a:latin typeface="Calibri"/>
                <a:ea typeface="Calibri"/>
                <a:cs typeface="Calibri"/>
                <a:sym typeface="Calibri"/>
              </a:rPr>
              <a:t>Domain 6: Supporting Cross-Sector Partnerships </a:t>
            </a:r>
            <a:br>
              <a:rPr lang="en" sz="1800">
                <a:solidFill>
                  <a:srgbClr val="222222"/>
                </a:solidFill>
                <a:highlight>
                  <a:srgbClr val="FFFFFF"/>
                </a:highlight>
                <a:latin typeface="Calibri"/>
                <a:ea typeface="Calibri"/>
                <a:cs typeface="Calibri"/>
                <a:sym typeface="Calibri"/>
              </a:rPr>
            </a:br>
            <a:r>
              <a:rPr lang="en" sz="1800">
                <a:solidFill>
                  <a:srgbClr val="222222"/>
                </a:solidFill>
                <a:highlight>
                  <a:srgbClr val="FFFFFF"/>
                </a:highlight>
                <a:latin typeface="Calibri"/>
                <a:ea typeface="Calibri"/>
                <a:cs typeface="Calibri"/>
                <a:sym typeface="Calibri"/>
              </a:rPr>
              <a:t>April 25, 9 -10:30 a.m.  </a:t>
            </a:r>
            <a:br>
              <a:rPr lang="en" sz="1800">
                <a:solidFill>
                  <a:srgbClr val="222222"/>
                </a:solidFill>
                <a:highlight>
                  <a:srgbClr val="FFFFFF"/>
                </a:highlight>
                <a:latin typeface="Calibri"/>
                <a:ea typeface="Calibri"/>
                <a:cs typeface="Calibri"/>
                <a:sym typeface="Calibri"/>
              </a:rPr>
            </a:br>
            <a:r>
              <a:rPr lang="en" sz="1800" u="sng">
                <a:solidFill>
                  <a:srgbClr val="007C89"/>
                </a:solidFill>
                <a:highlight>
                  <a:srgbClr val="FFFFFF"/>
                </a:highlight>
                <a:latin typeface="Calibri"/>
                <a:ea typeface="Calibri"/>
                <a:cs typeface="Calibri"/>
                <a:sym typeface="Calibri"/>
                <a:hlinkClick r:id="rId4">
                  <a:extLst>
                    <a:ext uri="{A12FA001-AC4F-418D-AE19-62706E023703}">
                      <ahyp:hlinkClr val="tx"/>
                    </a:ext>
                  </a:extLst>
                </a:hlinkClick>
              </a:rPr>
              <a:t>Advance registration is required</a:t>
            </a:r>
            <a:endParaRPr b="1" sz="1800">
              <a:solidFill>
                <a:srgbClr val="002060"/>
              </a:solidFill>
              <a:latin typeface="Calibri"/>
              <a:ea typeface="Calibri"/>
              <a:cs typeface="Calibri"/>
              <a:sym typeface="Calibri"/>
            </a:endParaRPr>
          </a:p>
        </p:txBody>
      </p:sp>
      <p:sp>
        <p:nvSpPr>
          <p:cNvPr id="223" name="Google Shape;223;p32"/>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224" name="Google Shape;224;p32"/>
          <p:cNvPicPr preferRelativeResize="0"/>
          <p:nvPr/>
        </p:nvPicPr>
        <p:blipFill>
          <a:blip r:embed="rId5">
            <a:alphaModFix/>
          </a:blip>
          <a:stretch>
            <a:fillRect/>
          </a:stretch>
        </p:blipFill>
        <p:spPr>
          <a:xfrm>
            <a:off x="8099550" y="893463"/>
            <a:ext cx="911305" cy="1656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nvSpPr>
        <p:spPr>
          <a:xfrm>
            <a:off x="480625" y="151847"/>
            <a:ext cx="794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 sz="3200">
                <a:solidFill>
                  <a:srgbClr val="008080"/>
                </a:solidFill>
                <a:latin typeface="Calibri"/>
                <a:ea typeface="Calibri"/>
                <a:cs typeface="Calibri"/>
                <a:sym typeface="Calibri"/>
              </a:rPr>
              <a:t>2024 Collaborative Schedule</a:t>
            </a:r>
            <a:endParaRPr b="0" i="0" sz="1400" u="none" cap="none" strike="noStrike">
              <a:solidFill>
                <a:srgbClr val="000000"/>
              </a:solidFill>
              <a:latin typeface="Arial"/>
              <a:ea typeface="Arial"/>
              <a:cs typeface="Arial"/>
              <a:sym typeface="Arial"/>
            </a:endParaRPr>
          </a:p>
        </p:txBody>
      </p:sp>
      <p:sp>
        <p:nvSpPr>
          <p:cNvPr id="230" name="Google Shape;230;p33"/>
          <p:cNvSpPr txBox="1"/>
          <p:nvPr>
            <p:ph idx="12" type="sldNum"/>
          </p:nvPr>
        </p:nvSpPr>
        <p:spPr>
          <a:xfrm>
            <a:off x="6534150" y="4710113"/>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231" name="Google Shape;231;p33"/>
          <p:cNvPicPr preferRelativeResize="0"/>
          <p:nvPr/>
        </p:nvPicPr>
        <p:blipFill rotWithShape="1">
          <a:blip r:embed="rId3">
            <a:alphaModFix/>
          </a:blip>
          <a:srcRect b="0" l="0" r="0" t="0"/>
          <a:stretch/>
        </p:blipFill>
        <p:spPr>
          <a:xfrm>
            <a:off x="7671500" y="4884038"/>
            <a:ext cx="911305" cy="165694"/>
          </a:xfrm>
          <a:prstGeom prst="rect">
            <a:avLst/>
          </a:prstGeom>
          <a:noFill/>
          <a:ln>
            <a:noFill/>
          </a:ln>
        </p:spPr>
      </p:pic>
      <p:pic>
        <p:nvPicPr>
          <p:cNvPr descr="Background pattern&#10;&#10;Description automatically generated" id="232" name="Google Shape;232;p33"/>
          <p:cNvPicPr preferRelativeResize="0"/>
          <p:nvPr/>
        </p:nvPicPr>
        <p:blipFill rotWithShape="1">
          <a:blip r:embed="rId4">
            <a:alphaModFix/>
          </a:blip>
          <a:srcRect b="0" l="0" r="0" t="0"/>
          <a:stretch/>
        </p:blipFill>
        <p:spPr>
          <a:xfrm>
            <a:off x="8356376" y="129808"/>
            <a:ext cx="397650" cy="595200"/>
          </a:xfrm>
          <a:prstGeom prst="rect">
            <a:avLst/>
          </a:prstGeom>
          <a:noFill/>
          <a:ln>
            <a:noFill/>
          </a:ln>
        </p:spPr>
      </p:pic>
      <p:sp>
        <p:nvSpPr>
          <p:cNvPr id="233" name="Google Shape;233;p33"/>
          <p:cNvSpPr/>
          <p:nvPr/>
        </p:nvSpPr>
        <p:spPr>
          <a:xfrm>
            <a:off x="6111775" y="991538"/>
            <a:ext cx="2244600" cy="973800"/>
          </a:xfrm>
          <a:prstGeom prst="roundRect">
            <a:avLst>
              <a:gd fmla="val 16667" name="adj"/>
            </a:avLst>
          </a:prstGeom>
          <a:solidFill>
            <a:srgbClr val="0020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rPr b="1" lang="en" sz="1800">
                <a:solidFill>
                  <a:schemeClr val="lt1"/>
                </a:solidFill>
                <a:latin typeface="Calibri"/>
                <a:ea typeface="Calibri"/>
                <a:cs typeface="Calibri"/>
                <a:sym typeface="Calibri"/>
              </a:rPr>
              <a:t>Full Collaboratives (Virtual)</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34" name="Google Shape;234;p33"/>
          <p:cNvSpPr/>
          <p:nvPr/>
        </p:nvSpPr>
        <p:spPr>
          <a:xfrm>
            <a:off x="6111775" y="2220037"/>
            <a:ext cx="2244600" cy="1168500"/>
          </a:xfrm>
          <a:prstGeom prst="roundRect">
            <a:avLst>
              <a:gd fmla="val 16667" name="adj"/>
            </a:avLst>
          </a:prstGeom>
          <a:solidFill>
            <a:srgbClr val="008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rPr b="1" lang="en" sz="1800">
                <a:solidFill>
                  <a:schemeClr val="lt1"/>
                </a:solidFill>
                <a:latin typeface="Calibri"/>
                <a:ea typeface="Calibri"/>
                <a:cs typeface="Calibri"/>
                <a:sym typeface="Calibri"/>
              </a:rPr>
              <a:t>County-Specific Working Groups (Virtual)</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35" name="Google Shape;235;p33"/>
          <p:cNvSpPr/>
          <p:nvPr/>
        </p:nvSpPr>
        <p:spPr>
          <a:xfrm>
            <a:off x="6111775" y="3631675"/>
            <a:ext cx="2244600" cy="1168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rPr b="1" lang="en" sz="1800">
                <a:solidFill>
                  <a:schemeClr val="lt1"/>
                </a:solidFill>
                <a:latin typeface="Calibri"/>
                <a:ea typeface="Calibri"/>
                <a:cs typeface="Calibri"/>
                <a:sym typeface="Calibri"/>
              </a:rPr>
              <a:t>County-Specific In-Person Meetings</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lt1"/>
              </a:solidFill>
              <a:latin typeface="Calibri"/>
              <a:ea typeface="Calibri"/>
              <a:cs typeface="Calibri"/>
              <a:sym typeface="Calibri"/>
            </a:endParaRPr>
          </a:p>
        </p:txBody>
      </p:sp>
      <p:graphicFrame>
        <p:nvGraphicFramePr>
          <p:cNvPr id="236" name="Google Shape;236;p33"/>
          <p:cNvGraphicFramePr/>
          <p:nvPr/>
        </p:nvGraphicFramePr>
        <p:xfrm>
          <a:off x="480625" y="1059625"/>
          <a:ext cx="3000000" cy="3000000"/>
        </p:xfrm>
        <a:graphic>
          <a:graphicData uri="http://schemas.openxmlformats.org/drawingml/2006/table">
            <a:tbl>
              <a:tblPr>
                <a:noFill/>
                <a:tableStyleId>{A679FF6A-76C4-41F5-86DF-A5B1C14EDC94}</a:tableStyleId>
              </a:tblPr>
              <a:tblGrid>
                <a:gridCol w="5446200"/>
              </a:tblGrid>
              <a:tr h="841425">
                <a:tc>
                  <a:txBody>
                    <a:bodyPr/>
                    <a:lstStyle/>
                    <a:p>
                      <a:pPr indent="0" lvl="0" marL="0" rtl="0" algn="l">
                        <a:spcBef>
                          <a:spcPts val="0"/>
                        </a:spcBef>
                        <a:spcAft>
                          <a:spcPts val="0"/>
                        </a:spcAft>
                        <a:buNone/>
                      </a:pPr>
                      <a:r>
                        <a:rPr b="1" lang="en" sz="2000">
                          <a:solidFill>
                            <a:srgbClr val="002060"/>
                          </a:solidFill>
                          <a:latin typeface="Calibri"/>
                          <a:ea typeface="Calibri"/>
                          <a:cs typeface="Calibri"/>
                          <a:sym typeface="Calibri"/>
                        </a:rPr>
                        <a:t>May</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rPr b="1" lang="en" sz="2000">
                          <a:solidFill>
                            <a:srgbClr val="002060"/>
                          </a:solidFill>
                          <a:latin typeface="Calibri"/>
                          <a:ea typeface="Calibri"/>
                          <a:cs typeface="Calibri"/>
                          <a:sym typeface="Calibri"/>
                        </a:rPr>
                        <a:t>Ventura In-Person:</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rPr b="1" lang="en" sz="2000">
                          <a:solidFill>
                            <a:srgbClr val="002060"/>
                          </a:solidFill>
                          <a:latin typeface="Calibri"/>
                          <a:ea typeface="Calibri"/>
                          <a:cs typeface="Calibri"/>
                          <a:sym typeface="Calibri"/>
                        </a:rPr>
                        <a:t>SB/SLO in-person:</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t/>
                      </a:r>
                      <a:endParaRPr b="1" sz="2000">
                        <a:solidFill>
                          <a:srgbClr val="002060"/>
                        </a:solidFill>
                        <a:latin typeface="Calibri"/>
                        <a:ea typeface="Calibri"/>
                        <a:cs typeface="Calibri"/>
                        <a:sym typeface="Calibri"/>
                      </a:endParaRPr>
                    </a:p>
                  </a:txBody>
                  <a:tcPr marT="91425" marB="91425" marR="91425" marL="91425">
                    <a:lnL cap="flat" cmpd="sng" w="38100">
                      <a:solidFill>
                        <a:srgbClr val="008080"/>
                      </a:solidFill>
                      <a:prstDash val="solid"/>
                      <a:round/>
                      <a:headEnd len="sm" w="sm" type="none"/>
                      <a:tailEnd len="sm" w="sm" type="none"/>
                    </a:lnL>
                    <a:lnR cap="flat" cmpd="sng" w="38100">
                      <a:solidFill>
                        <a:srgbClr val="008080"/>
                      </a:solidFill>
                      <a:prstDash val="solid"/>
                      <a:round/>
                      <a:headEnd len="sm" w="sm" type="none"/>
                      <a:tailEnd len="sm" w="sm" type="none"/>
                    </a:lnR>
                    <a:lnT cap="flat" cmpd="sng" w="38100">
                      <a:solidFill>
                        <a:srgbClr val="008080"/>
                      </a:solidFill>
                      <a:prstDash val="solid"/>
                      <a:round/>
                      <a:headEnd len="sm" w="sm" type="none"/>
                      <a:tailEnd len="sm" w="sm" type="none"/>
                    </a:lnT>
                    <a:lnB cap="flat" cmpd="sng" w="38100">
                      <a:solidFill>
                        <a:srgbClr val="008080"/>
                      </a:solidFill>
                      <a:prstDash val="solid"/>
                      <a:round/>
                      <a:headEnd len="sm" w="sm" type="none"/>
                      <a:tailEnd len="sm" w="sm" type="none"/>
                    </a:lnB>
                  </a:tcPr>
                </a:tc>
              </a:tr>
              <a:tr h="615250">
                <a:tc>
                  <a:txBody>
                    <a:bodyPr/>
                    <a:lstStyle/>
                    <a:p>
                      <a:pPr indent="0" lvl="0" marL="0" rtl="0" algn="l">
                        <a:spcBef>
                          <a:spcPts val="0"/>
                        </a:spcBef>
                        <a:spcAft>
                          <a:spcPts val="0"/>
                        </a:spcAft>
                        <a:buNone/>
                      </a:pPr>
                      <a:r>
                        <a:rPr b="1" lang="en" sz="2000">
                          <a:solidFill>
                            <a:srgbClr val="002060"/>
                          </a:solidFill>
                          <a:latin typeface="Calibri"/>
                          <a:ea typeface="Calibri"/>
                          <a:cs typeface="Calibri"/>
                          <a:sym typeface="Calibri"/>
                        </a:rPr>
                        <a:t>June  </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rPr b="1" lang="en" sz="2000">
                          <a:solidFill>
                            <a:srgbClr val="002060"/>
                          </a:solidFill>
                          <a:latin typeface="Calibri"/>
                          <a:ea typeface="Calibri"/>
                          <a:cs typeface="Calibri"/>
                          <a:sym typeface="Calibri"/>
                        </a:rPr>
                        <a:t>Full Collaborative</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rPr b="1" lang="en" sz="2000">
                          <a:solidFill>
                            <a:srgbClr val="002060"/>
                          </a:solidFill>
                          <a:latin typeface="Calibri"/>
                          <a:ea typeface="Calibri"/>
                          <a:cs typeface="Calibri"/>
                          <a:sym typeface="Calibri"/>
                        </a:rPr>
                        <a:t>June 26 TIME ZOOM </a:t>
                      </a:r>
                      <a:endParaRPr b="1" sz="2000">
                        <a:solidFill>
                          <a:srgbClr val="002060"/>
                        </a:solidFill>
                        <a:latin typeface="Calibri"/>
                        <a:ea typeface="Calibri"/>
                        <a:cs typeface="Calibri"/>
                        <a:sym typeface="Calibri"/>
                      </a:endParaRPr>
                    </a:p>
                  </a:txBody>
                  <a:tcPr marT="91425" marB="91425" marR="91425" marL="91425">
                    <a:lnL cap="flat" cmpd="sng" w="38100">
                      <a:solidFill>
                        <a:srgbClr val="008080"/>
                      </a:solidFill>
                      <a:prstDash val="solid"/>
                      <a:round/>
                      <a:headEnd len="sm" w="sm" type="none"/>
                      <a:tailEnd len="sm" w="sm" type="none"/>
                    </a:lnL>
                    <a:lnR cap="flat" cmpd="sng" w="38100">
                      <a:solidFill>
                        <a:srgbClr val="008080"/>
                      </a:solidFill>
                      <a:prstDash val="solid"/>
                      <a:round/>
                      <a:headEnd len="sm" w="sm" type="none"/>
                      <a:tailEnd len="sm" w="sm" type="none"/>
                    </a:lnR>
                    <a:lnT cap="flat" cmpd="sng" w="38100">
                      <a:solidFill>
                        <a:srgbClr val="008080"/>
                      </a:solidFill>
                      <a:prstDash val="solid"/>
                      <a:round/>
                      <a:headEnd len="sm" w="sm" type="none"/>
                      <a:tailEnd len="sm" w="sm" type="none"/>
                    </a:lnT>
                    <a:lnB cap="flat" cmpd="sng" w="38100">
                      <a:solidFill>
                        <a:srgbClr val="00808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Background pattern&#10;&#10;Description automatically generated" id="241" name="Google Shape;241;p34"/>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242" name="Google Shape;242;p34"/>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4"/>
          <p:cNvSpPr txBox="1"/>
          <p:nvPr/>
        </p:nvSpPr>
        <p:spPr>
          <a:xfrm>
            <a:off x="0" y="88513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244" name="Google Shape;244;p34"/>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245" name="Google Shape;245;p34"/>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246" name="Google Shape;246;p34"/>
          <p:cNvSpPr/>
          <p:nvPr/>
        </p:nvSpPr>
        <p:spPr>
          <a:xfrm>
            <a:off x="0" y="1768413"/>
            <a:ext cx="9144000" cy="1481400"/>
          </a:xfrm>
          <a:prstGeom prst="rect">
            <a:avLst/>
          </a:prstGeom>
          <a:solidFill>
            <a:srgbClr val="0080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3000">
                <a:solidFill>
                  <a:schemeClr val="lt1"/>
                </a:solidFill>
                <a:latin typeface="Calibri"/>
                <a:ea typeface="Calibri"/>
                <a:cs typeface="Calibri"/>
                <a:sym typeface="Calibri"/>
              </a:rPr>
              <a:t>Thank you!</a:t>
            </a:r>
            <a:endParaRPr b="1" sz="3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n" sz="3000">
                <a:solidFill>
                  <a:schemeClr val="lt1"/>
                </a:solidFill>
                <a:latin typeface="Calibri"/>
                <a:ea typeface="Calibri"/>
                <a:cs typeface="Calibri"/>
                <a:sym typeface="Calibri"/>
              </a:rPr>
              <a:t>Questions or suggestions? </a:t>
            </a:r>
            <a:endParaRPr b="1" sz="3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n" sz="3000" u="sng">
                <a:solidFill>
                  <a:schemeClr val="lt1"/>
                </a:solidFill>
                <a:latin typeface="Calibri"/>
                <a:ea typeface="Calibri"/>
                <a:cs typeface="Calibri"/>
                <a:sym typeface="Calibri"/>
                <a:hlinkClick r:id="rId5">
                  <a:extLst>
                    <a:ext uri="{A12FA001-AC4F-418D-AE19-62706E023703}">
                      <ahyp:hlinkClr val="tx"/>
                    </a:ext>
                  </a:extLst>
                </a:hlinkClick>
              </a:rPr>
              <a:t>pathinfo@bluepathhealth.com</a:t>
            </a:r>
            <a:endParaRPr b="1" sz="30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idx="12" type="sldNum"/>
          </p:nvPr>
        </p:nvSpPr>
        <p:spPr>
          <a:xfrm>
            <a:off x="6457950" y="3575447"/>
            <a:ext cx="20574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52" name="Google Shape;252;p35"/>
          <p:cNvSpPr/>
          <p:nvPr/>
        </p:nvSpPr>
        <p:spPr>
          <a:xfrm>
            <a:off x="0" y="1935480"/>
            <a:ext cx="9144000" cy="3208200"/>
          </a:xfrm>
          <a:prstGeom prst="rect">
            <a:avLst/>
          </a:prstGeom>
          <a:solidFill>
            <a:srgbClr val="0080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ackground pattern&#10;&#10;Description automatically generated" id="253" name="Google Shape;253;p35"/>
          <p:cNvPicPr preferRelativeResize="0"/>
          <p:nvPr/>
        </p:nvPicPr>
        <p:blipFill rotWithShape="1">
          <a:blip r:embed="rId3">
            <a:alphaModFix/>
          </a:blip>
          <a:srcRect b="0" l="0" r="0" t="0"/>
          <a:stretch/>
        </p:blipFill>
        <p:spPr>
          <a:xfrm>
            <a:off x="8235525" y="936948"/>
            <a:ext cx="609742" cy="912675"/>
          </a:xfrm>
          <a:prstGeom prst="rect">
            <a:avLst/>
          </a:prstGeom>
          <a:noFill/>
          <a:ln>
            <a:noFill/>
          </a:ln>
        </p:spPr>
      </p:pic>
      <p:sp>
        <p:nvSpPr>
          <p:cNvPr id="254" name="Google Shape;254;p35"/>
          <p:cNvSpPr txBox="1"/>
          <p:nvPr/>
        </p:nvSpPr>
        <p:spPr>
          <a:xfrm>
            <a:off x="201168" y="2276856"/>
            <a:ext cx="9002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 sz="4000">
                <a:solidFill>
                  <a:schemeClr val="lt1"/>
                </a:solidFill>
                <a:latin typeface="Calibri"/>
                <a:ea typeface="Calibri"/>
                <a:cs typeface="Calibri"/>
                <a:sym typeface="Calibri"/>
              </a:rPr>
              <a:t>Office Hours</a:t>
            </a:r>
            <a:endParaRPr b="1" sz="3200">
              <a:solidFill>
                <a:schemeClr val="lt1"/>
              </a:solidFill>
              <a:latin typeface="Calibri"/>
              <a:ea typeface="Calibri"/>
              <a:cs typeface="Calibri"/>
              <a:sym typeface="Calibri"/>
            </a:endParaRPr>
          </a:p>
        </p:txBody>
      </p:sp>
      <p:pic>
        <p:nvPicPr>
          <p:cNvPr id="255" name="Google Shape;255;p35"/>
          <p:cNvPicPr preferRelativeResize="0"/>
          <p:nvPr/>
        </p:nvPicPr>
        <p:blipFill>
          <a:blip r:embed="rId4">
            <a:alphaModFix/>
          </a:blip>
          <a:stretch>
            <a:fillRect/>
          </a:stretch>
        </p:blipFill>
        <p:spPr>
          <a:xfrm>
            <a:off x="6728375" y="124825"/>
            <a:ext cx="2116896" cy="384900"/>
          </a:xfrm>
          <a:prstGeom prst="rect">
            <a:avLst/>
          </a:prstGeom>
          <a:noFill/>
          <a:ln>
            <a:noFill/>
          </a:ln>
        </p:spPr>
      </p:pic>
      <p:sp>
        <p:nvSpPr>
          <p:cNvPr id="256" name="Google Shape;256;p35"/>
          <p:cNvSpPr txBox="1"/>
          <p:nvPr/>
        </p:nvSpPr>
        <p:spPr>
          <a:xfrm>
            <a:off x="5488175" y="509725"/>
            <a:ext cx="380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FF9900"/>
                </a:solidFill>
              </a:rPr>
              <a:t>Providing Access &amp; Transforming Health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idx="12" type="sldNum"/>
          </p:nvPr>
        </p:nvSpPr>
        <p:spPr>
          <a:xfrm>
            <a:off x="6457950" y="3575447"/>
            <a:ext cx="20574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62" name="Google Shape;262;p36"/>
          <p:cNvSpPr/>
          <p:nvPr/>
        </p:nvSpPr>
        <p:spPr>
          <a:xfrm>
            <a:off x="0" y="1935480"/>
            <a:ext cx="9144000" cy="3208200"/>
          </a:xfrm>
          <a:prstGeom prst="rect">
            <a:avLst/>
          </a:prstGeom>
          <a:solidFill>
            <a:srgbClr val="0080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ackground pattern&#10;&#10;Description automatically generated" id="263" name="Google Shape;263;p36"/>
          <p:cNvPicPr preferRelativeResize="0"/>
          <p:nvPr/>
        </p:nvPicPr>
        <p:blipFill rotWithShape="1">
          <a:blip r:embed="rId3">
            <a:alphaModFix/>
          </a:blip>
          <a:srcRect b="0" l="0" r="0" t="0"/>
          <a:stretch/>
        </p:blipFill>
        <p:spPr>
          <a:xfrm>
            <a:off x="8235525" y="936948"/>
            <a:ext cx="609742" cy="912675"/>
          </a:xfrm>
          <a:prstGeom prst="rect">
            <a:avLst/>
          </a:prstGeom>
          <a:noFill/>
          <a:ln>
            <a:noFill/>
          </a:ln>
        </p:spPr>
      </p:pic>
      <p:sp>
        <p:nvSpPr>
          <p:cNvPr id="264" name="Google Shape;264;p36"/>
          <p:cNvSpPr txBox="1"/>
          <p:nvPr/>
        </p:nvSpPr>
        <p:spPr>
          <a:xfrm>
            <a:off x="201168" y="2276856"/>
            <a:ext cx="9002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 sz="4000">
                <a:solidFill>
                  <a:schemeClr val="lt1"/>
                </a:solidFill>
                <a:latin typeface="Calibri"/>
                <a:ea typeface="Calibri"/>
                <a:cs typeface="Calibri"/>
                <a:sym typeface="Calibri"/>
              </a:rPr>
              <a:t>Appendix</a:t>
            </a:r>
            <a:endParaRPr b="1" sz="3200">
              <a:solidFill>
                <a:schemeClr val="lt1"/>
              </a:solidFill>
              <a:latin typeface="Calibri"/>
              <a:ea typeface="Calibri"/>
              <a:cs typeface="Calibri"/>
              <a:sym typeface="Calibri"/>
            </a:endParaRPr>
          </a:p>
        </p:txBody>
      </p:sp>
      <p:pic>
        <p:nvPicPr>
          <p:cNvPr id="265" name="Google Shape;265;p36"/>
          <p:cNvPicPr preferRelativeResize="0"/>
          <p:nvPr/>
        </p:nvPicPr>
        <p:blipFill>
          <a:blip r:embed="rId4">
            <a:alphaModFix/>
          </a:blip>
          <a:stretch>
            <a:fillRect/>
          </a:stretch>
        </p:blipFill>
        <p:spPr>
          <a:xfrm>
            <a:off x="6728375" y="124825"/>
            <a:ext cx="2116896" cy="384900"/>
          </a:xfrm>
          <a:prstGeom prst="rect">
            <a:avLst/>
          </a:prstGeom>
          <a:noFill/>
          <a:ln>
            <a:noFill/>
          </a:ln>
        </p:spPr>
      </p:pic>
      <p:sp>
        <p:nvSpPr>
          <p:cNvPr id="266" name="Google Shape;266;p36"/>
          <p:cNvSpPr txBox="1"/>
          <p:nvPr/>
        </p:nvSpPr>
        <p:spPr>
          <a:xfrm>
            <a:off x="5488175" y="509725"/>
            <a:ext cx="380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FF9900"/>
                </a:solidFill>
              </a:rPr>
              <a:t>Providing Access &amp; Transforming Health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idx="12" type="sldNum"/>
          </p:nvPr>
        </p:nvSpPr>
        <p:spPr>
          <a:xfrm>
            <a:off x="6457950" y="3575447"/>
            <a:ext cx="20574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92" name="Google Shape;92;p19"/>
          <p:cNvSpPr/>
          <p:nvPr/>
        </p:nvSpPr>
        <p:spPr>
          <a:xfrm>
            <a:off x="0" y="1935480"/>
            <a:ext cx="9144000" cy="3208200"/>
          </a:xfrm>
          <a:prstGeom prst="rect">
            <a:avLst/>
          </a:prstGeom>
          <a:solidFill>
            <a:srgbClr val="0080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9"/>
          <p:cNvSpPr txBox="1"/>
          <p:nvPr/>
        </p:nvSpPr>
        <p:spPr>
          <a:xfrm>
            <a:off x="141293" y="771859"/>
            <a:ext cx="9002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 sz="6000">
                <a:solidFill>
                  <a:srgbClr val="008080"/>
                </a:solidFill>
                <a:latin typeface="Calibri"/>
                <a:ea typeface="Calibri"/>
                <a:cs typeface="Calibri"/>
                <a:sym typeface="Calibri"/>
              </a:rPr>
              <a:t>Welcome!</a:t>
            </a:r>
            <a:endParaRPr b="1" sz="6000">
              <a:solidFill>
                <a:srgbClr val="008080"/>
              </a:solidFill>
              <a:latin typeface="Calibri"/>
              <a:ea typeface="Calibri"/>
              <a:cs typeface="Calibri"/>
              <a:sym typeface="Calibri"/>
            </a:endParaRPr>
          </a:p>
        </p:txBody>
      </p:sp>
      <p:sp>
        <p:nvSpPr>
          <p:cNvPr id="94" name="Google Shape;94;p19"/>
          <p:cNvSpPr txBox="1"/>
          <p:nvPr/>
        </p:nvSpPr>
        <p:spPr>
          <a:xfrm>
            <a:off x="141300" y="2049802"/>
            <a:ext cx="9002700" cy="306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 sz="3100">
                <a:solidFill>
                  <a:schemeClr val="lt1"/>
                </a:solidFill>
                <a:latin typeface="Calibri"/>
                <a:ea typeface="Calibri"/>
                <a:cs typeface="Calibri"/>
                <a:sym typeface="Calibri"/>
              </a:rPr>
              <a:t>Please introduce yourself using Chat. </a:t>
            </a:r>
            <a:endParaRPr sz="3100">
              <a:solidFill>
                <a:schemeClr val="lt1"/>
              </a:solidFill>
              <a:latin typeface="Calibri"/>
              <a:ea typeface="Calibri"/>
              <a:cs typeface="Calibri"/>
              <a:sym typeface="Calibri"/>
            </a:endParaRPr>
          </a:p>
          <a:p>
            <a:pPr indent="-425450" lvl="0" marL="457200" marR="0" rtl="0" algn="l">
              <a:lnSpc>
                <a:spcPct val="100000"/>
              </a:lnSpc>
              <a:spcBef>
                <a:spcPts val="0"/>
              </a:spcBef>
              <a:spcAft>
                <a:spcPts val="0"/>
              </a:spcAft>
              <a:buClr>
                <a:schemeClr val="lt1"/>
              </a:buClr>
              <a:buSzPts val="3100"/>
              <a:buFont typeface="Calibri"/>
              <a:buChar char="-"/>
            </a:pPr>
            <a:r>
              <a:rPr lang="en" sz="3100">
                <a:solidFill>
                  <a:schemeClr val="lt1"/>
                </a:solidFill>
                <a:latin typeface="Calibri"/>
                <a:ea typeface="Calibri"/>
                <a:cs typeface="Calibri"/>
                <a:sym typeface="Calibri"/>
              </a:rPr>
              <a:t>Name</a:t>
            </a:r>
            <a:endParaRPr sz="3100">
              <a:solidFill>
                <a:schemeClr val="lt1"/>
              </a:solidFill>
              <a:latin typeface="Calibri"/>
              <a:ea typeface="Calibri"/>
              <a:cs typeface="Calibri"/>
              <a:sym typeface="Calibri"/>
            </a:endParaRPr>
          </a:p>
          <a:p>
            <a:pPr indent="-425450" lvl="0" marL="457200" marR="0" rtl="0" algn="l">
              <a:lnSpc>
                <a:spcPct val="100000"/>
              </a:lnSpc>
              <a:spcBef>
                <a:spcPts val="0"/>
              </a:spcBef>
              <a:spcAft>
                <a:spcPts val="0"/>
              </a:spcAft>
              <a:buClr>
                <a:schemeClr val="lt1"/>
              </a:buClr>
              <a:buSzPts val="3100"/>
              <a:buFont typeface="Calibri"/>
              <a:buChar char="-"/>
            </a:pPr>
            <a:r>
              <a:rPr lang="en" sz="3100">
                <a:solidFill>
                  <a:schemeClr val="lt1"/>
                </a:solidFill>
                <a:latin typeface="Calibri"/>
                <a:ea typeface="Calibri"/>
                <a:cs typeface="Calibri"/>
                <a:sym typeface="Calibri"/>
              </a:rPr>
              <a:t>Organization</a:t>
            </a:r>
            <a:endParaRPr sz="3100">
              <a:solidFill>
                <a:schemeClr val="lt1"/>
              </a:solidFill>
              <a:latin typeface="Calibri"/>
              <a:ea typeface="Calibri"/>
              <a:cs typeface="Calibri"/>
              <a:sym typeface="Calibri"/>
            </a:endParaRPr>
          </a:p>
          <a:p>
            <a:pPr indent="-425450" lvl="0" marL="457200" marR="0" rtl="0" algn="l">
              <a:lnSpc>
                <a:spcPct val="100000"/>
              </a:lnSpc>
              <a:spcBef>
                <a:spcPts val="0"/>
              </a:spcBef>
              <a:spcAft>
                <a:spcPts val="0"/>
              </a:spcAft>
              <a:buClr>
                <a:schemeClr val="lt1"/>
              </a:buClr>
              <a:buSzPts val="3100"/>
              <a:buFont typeface="Calibri"/>
              <a:buChar char="-"/>
            </a:pPr>
            <a:r>
              <a:rPr lang="en" sz="3100">
                <a:solidFill>
                  <a:schemeClr val="lt1"/>
                </a:solidFill>
                <a:latin typeface="Calibri"/>
                <a:ea typeface="Calibri"/>
                <a:cs typeface="Calibri"/>
                <a:sym typeface="Calibri"/>
              </a:rPr>
              <a:t>Your role in CalAIM implementation</a:t>
            </a:r>
            <a:endParaRPr sz="3100">
              <a:solidFill>
                <a:schemeClr val="lt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1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3800">
              <a:solidFill>
                <a:schemeClr val="lt1"/>
              </a:solidFill>
              <a:latin typeface="Calibri"/>
              <a:ea typeface="Calibri"/>
              <a:cs typeface="Calibri"/>
              <a:sym typeface="Calibri"/>
            </a:endParaRPr>
          </a:p>
        </p:txBody>
      </p:sp>
      <p:pic>
        <p:nvPicPr>
          <p:cNvPr id="95" name="Google Shape;95;p19"/>
          <p:cNvPicPr preferRelativeResize="0"/>
          <p:nvPr/>
        </p:nvPicPr>
        <p:blipFill>
          <a:blip r:embed="rId3">
            <a:alphaModFix/>
          </a:blip>
          <a:stretch>
            <a:fillRect/>
          </a:stretch>
        </p:blipFill>
        <p:spPr>
          <a:xfrm>
            <a:off x="6728375" y="124825"/>
            <a:ext cx="2116896" cy="384900"/>
          </a:xfrm>
          <a:prstGeom prst="rect">
            <a:avLst/>
          </a:prstGeom>
          <a:noFill/>
          <a:ln>
            <a:noFill/>
          </a:ln>
        </p:spPr>
      </p:pic>
      <p:sp>
        <p:nvSpPr>
          <p:cNvPr id="96" name="Google Shape;96;p19"/>
          <p:cNvSpPr txBox="1"/>
          <p:nvPr/>
        </p:nvSpPr>
        <p:spPr>
          <a:xfrm>
            <a:off x="5467175" y="529000"/>
            <a:ext cx="3736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D742B"/>
                </a:solidFill>
              </a:rPr>
              <a:t> </a:t>
            </a:r>
            <a:r>
              <a:rPr b="1" lang="en" sz="1300">
                <a:solidFill>
                  <a:srgbClr val="FF9900"/>
                </a:solidFill>
              </a:rPr>
              <a:t>Providing Access &amp; Transforming Health</a:t>
            </a:r>
            <a:endParaRPr b="1" sz="1300">
              <a:solidFill>
                <a:srgbClr val="FF9900"/>
              </a:solidFill>
            </a:endParaRPr>
          </a:p>
        </p:txBody>
      </p:sp>
      <p:pic>
        <p:nvPicPr>
          <p:cNvPr descr="Background pattern&#10;&#10;Description automatically generated" id="97" name="Google Shape;97;p19"/>
          <p:cNvPicPr preferRelativeResize="0"/>
          <p:nvPr/>
        </p:nvPicPr>
        <p:blipFill rotWithShape="1">
          <a:blip r:embed="rId4">
            <a:alphaModFix/>
          </a:blip>
          <a:srcRect b="0" l="0" r="0" t="0"/>
          <a:stretch/>
        </p:blipFill>
        <p:spPr>
          <a:xfrm>
            <a:off x="8235525" y="936948"/>
            <a:ext cx="609742" cy="912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Background pattern&#10;&#10;Description automatically generated" id="271" name="Google Shape;271;p37"/>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272" name="Google Shape;272;p37"/>
          <p:cNvSpPr txBox="1"/>
          <p:nvPr/>
        </p:nvSpPr>
        <p:spPr>
          <a:xfrm>
            <a:off x="402152" y="156725"/>
            <a:ext cx="7791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 sz="3200">
                <a:solidFill>
                  <a:srgbClr val="008080"/>
                </a:solidFill>
                <a:latin typeface="Calibri"/>
                <a:ea typeface="Calibri"/>
                <a:cs typeface="Calibri"/>
                <a:sym typeface="Calibri"/>
              </a:rPr>
              <a:t>2024 Collaborative Aim Statement</a:t>
            </a:r>
            <a:endParaRPr b="0" i="0" sz="1400" u="none" cap="none" strike="noStrike">
              <a:solidFill>
                <a:srgbClr val="000000"/>
              </a:solidFill>
              <a:latin typeface="Arial"/>
              <a:ea typeface="Arial"/>
              <a:cs typeface="Arial"/>
              <a:sym typeface="Arial"/>
            </a:endParaRPr>
          </a:p>
        </p:txBody>
      </p:sp>
      <p:sp>
        <p:nvSpPr>
          <p:cNvPr id="273" name="Google Shape;273;p37"/>
          <p:cNvSpPr txBox="1"/>
          <p:nvPr/>
        </p:nvSpPr>
        <p:spPr>
          <a:xfrm>
            <a:off x="465725" y="559900"/>
            <a:ext cx="8080200" cy="38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rPr b="1" lang="en" sz="2300">
                <a:solidFill>
                  <a:srgbClr val="002060"/>
                </a:solidFill>
                <a:latin typeface="Calibri"/>
                <a:ea typeface="Calibri"/>
                <a:cs typeface="Calibri"/>
                <a:sym typeface="Calibri"/>
              </a:rPr>
              <a:t>The Collaborative will increase the number of members referred to ECM and Community Supports, and the number of those successfully enrolled in and utilizing services. </a:t>
            </a:r>
            <a:endParaRPr b="1" sz="2300">
              <a:solidFill>
                <a:srgbClr val="002060"/>
              </a:solidFill>
              <a:latin typeface="Calibri"/>
              <a:ea typeface="Calibri"/>
              <a:cs typeface="Calibri"/>
              <a:sym typeface="Calibri"/>
            </a:endParaRPr>
          </a:p>
          <a:p>
            <a:pPr indent="0" lvl="0" marL="0" rtl="0" algn="l">
              <a:spcBef>
                <a:spcPts val="0"/>
              </a:spcBef>
              <a:spcAft>
                <a:spcPts val="0"/>
              </a:spcAft>
              <a:buNone/>
            </a:pPr>
            <a:r>
              <a:t/>
            </a:r>
            <a:endParaRPr b="1" sz="2300">
              <a:solidFill>
                <a:srgbClr val="002060"/>
              </a:solidFill>
              <a:latin typeface="Calibri"/>
              <a:ea typeface="Calibri"/>
              <a:cs typeface="Calibri"/>
              <a:sym typeface="Calibri"/>
            </a:endParaRPr>
          </a:p>
          <a:p>
            <a:pPr indent="-374650" lvl="0" marL="457200" rtl="0" algn="l">
              <a:spcBef>
                <a:spcPts val="0"/>
              </a:spcBef>
              <a:spcAft>
                <a:spcPts val="0"/>
              </a:spcAft>
              <a:buClr>
                <a:srgbClr val="002060"/>
              </a:buClr>
              <a:buSzPts val="2300"/>
              <a:buFont typeface="Calibri"/>
              <a:buChar char="●"/>
            </a:pPr>
            <a:r>
              <a:rPr b="1" lang="en" sz="2300">
                <a:solidFill>
                  <a:srgbClr val="002060"/>
                </a:solidFill>
                <a:latin typeface="Calibri"/>
                <a:ea typeface="Calibri"/>
                <a:cs typeface="Calibri"/>
                <a:sym typeface="Calibri"/>
              </a:rPr>
              <a:t>Measurement 1: Increased number of total referrals by 15% compared with 2023</a:t>
            </a:r>
            <a:endParaRPr b="1" sz="2300">
              <a:solidFill>
                <a:srgbClr val="002060"/>
              </a:solidFill>
              <a:latin typeface="Calibri"/>
              <a:ea typeface="Calibri"/>
              <a:cs typeface="Calibri"/>
              <a:sym typeface="Calibri"/>
            </a:endParaRPr>
          </a:p>
          <a:p>
            <a:pPr indent="-374650" lvl="0" marL="457200" rtl="0" algn="l">
              <a:spcBef>
                <a:spcPts val="0"/>
              </a:spcBef>
              <a:spcAft>
                <a:spcPts val="0"/>
              </a:spcAft>
              <a:buClr>
                <a:srgbClr val="002060"/>
              </a:buClr>
              <a:buSzPts val="2300"/>
              <a:buFont typeface="Calibri"/>
              <a:buChar char="●"/>
            </a:pPr>
            <a:r>
              <a:rPr b="1" lang="en" sz="2300">
                <a:solidFill>
                  <a:srgbClr val="002060"/>
                </a:solidFill>
                <a:latin typeface="Calibri"/>
                <a:ea typeface="Calibri"/>
                <a:cs typeface="Calibri"/>
                <a:sym typeface="Calibri"/>
              </a:rPr>
              <a:t>Measurement 2: Maintaining at least 25% enrollment rate</a:t>
            </a:r>
            <a:endParaRPr b="1" sz="2300">
              <a:solidFill>
                <a:srgbClr val="002060"/>
              </a:solidFill>
              <a:latin typeface="Calibri"/>
              <a:ea typeface="Calibri"/>
              <a:cs typeface="Calibri"/>
              <a:sym typeface="Calibri"/>
            </a:endParaRPr>
          </a:p>
          <a:p>
            <a:pPr indent="0" lvl="0" marL="0" rtl="0" algn="l">
              <a:spcBef>
                <a:spcPts val="0"/>
              </a:spcBef>
              <a:spcAft>
                <a:spcPts val="0"/>
              </a:spcAft>
              <a:buNone/>
            </a:pPr>
            <a:r>
              <a:t/>
            </a:r>
            <a:endParaRPr b="1" sz="2300">
              <a:solidFill>
                <a:srgbClr val="002060"/>
              </a:solidFill>
              <a:latin typeface="Calibri"/>
              <a:ea typeface="Calibri"/>
              <a:cs typeface="Calibri"/>
              <a:sym typeface="Calibri"/>
            </a:endParaRPr>
          </a:p>
          <a:p>
            <a:pPr indent="0" lvl="0" marL="0" rtl="0" algn="l">
              <a:spcBef>
                <a:spcPts val="0"/>
              </a:spcBef>
              <a:spcAft>
                <a:spcPts val="0"/>
              </a:spcAft>
              <a:buNone/>
            </a:pPr>
            <a:r>
              <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t/>
            </a:r>
            <a:endParaRPr b="1" sz="2400">
              <a:solidFill>
                <a:srgbClr val="002060"/>
              </a:solidFill>
              <a:latin typeface="Calibri"/>
              <a:ea typeface="Calibri"/>
              <a:cs typeface="Calibri"/>
              <a:sym typeface="Calibri"/>
            </a:endParaRPr>
          </a:p>
        </p:txBody>
      </p:sp>
      <p:sp>
        <p:nvSpPr>
          <p:cNvPr id="274" name="Google Shape;274;p37"/>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8"/>
          <p:cNvSpPr txBox="1"/>
          <p:nvPr>
            <p:ph type="title"/>
          </p:nvPr>
        </p:nvSpPr>
        <p:spPr>
          <a:xfrm>
            <a:off x="628650" y="808265"/>
            <a:ext cx="7886700" cy="12738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14315A"/>
              </a:buClr>
              <a:buSzPts val="3300"/>
              <a:buFont typeface="Quattrocento Sans"/>
              <a:buNone/>
            </a:pPr>
            <a:r>
              <a:rPr lang="en"/>
              <a:t>TA Marketplace</a:t>
            </a:r>
            <a:endParaRPr/>
          </a:p>
          <a:p>
            <a:pPr indent="0" lvl="0" marL="0" rtl="0" algn="ctr">
              <a:lnSpc>
                <a:spcPct val="90000"/>
              </a:lnSpc>
              <a:spcBef>
                <a:spcPts val="0"/>
              </a:spcBef>
              <a:spcAft>
                <a:spcPts val="0"/>
              </a:spcAft>
              <a:buClr>
                <a:srgbClr val="14315A"/>
              </a:buClr>
              <a:buSzPts val="3300"/>
              <a:buFont typeface="Quattrocento Sans"/>
              <a:buNone/>
            </a:pPr>
            <a:r>
              <a:rPr lang="en"/>
              <a:t>Application Review Timeline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2D6E8D"/>
              </a:buClr>
              <a:buSzPts val="3000"/>
              <a:buFont typeface="Quattrocento Sans"/>
              <a:buNone/>
            </a:pPr>
            <a:r>
              <a:rPr lang="en"/>
              <a:t>Timeliness of Application Review</a:t>
            </a:r>
            <a:endParaRPr/>
          </a:p>
        </p:txBody>
      </p:sp>
      <p:graphicFrame>
        <p:nvGraphicFramePr>
          <p:cNvPr id="285" name="Google Shape;285;p39"/>
          <p:cNvGraphicFramePr/>
          <p:nvPr/>
        </p:nvGraphicFramePr>
        <p:xfrm>
          <a:off x="1912028" y="2074487"/>
          <a:ext cx="3000000" cy="3000000"/>
        </p:xfrm>
        <a:graphic>
          <a:graphicData uri="http://schemas.openxmlformats.org/drawingml/2006/table">
            <a:tbl>
              <a:tblPr>
                <a:noFill/>
                <a:tableStyleId>{716A0F4B-629B-4F3C-B7B4-D5036A786E3D}</a:tableStyleId>
              </a:tblPr>
              <a:tblGrid>
                <a:gridCol w="1368900"/>
                <a:gridCol w="1449425"/>
                <a:gridCol w="2208650"/>
              </a:tblGrid>
              <a:tr h="471075">
                <a:tc>
                  <a:txBody>
                    <a:bodyPr/>
                    <a:lstStyle/>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Identity Verification </a:t>
                      </a:r>
                      <a:endParaRPr b="0" i="0" sz="1200"/>
                    </a:p>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3 days </a:t>
                      </a:r>
                      <a:endParaRPr b="0" i="0" sz="1200"/>
                    </a:p>
                  </a:txBody>
                  <a:tcPr marT="34300" marB="34300" marR="68600" marL="686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45911"/>
                    </a:solidFill>
                  </a:tcPr>
                </a:tc>
                <a:tc>
                  <a:txBody>
                    <a:bodyPr/>
                    <a:lstStyle/>
                    <a:p>
                      <a:pPr indent="0" lvl="0" marL="0" marR="0" rtl="0" algn="ctr">
                        <a:spcBef>
                          <a:spcPts val="0"/>
                        </a:spcBef>
                        <a:spcAft>
                          <a:spcPts val="0"/>
                        </a:spcAft>
                        <a:buNone/>
                      </a:pPr>
                      <a:r>
                        <a:rPr b="0" i="0" lang="en" sz="1200">
                          <a:latin typeface="Quattrocento Sans"/>
                          <a:ea typeface="Quattrocento Sans"/>
                          <a:cs typeface="Quattrocento Sans"/>
                          <a:sym typeface="Quattrocento Sans"/>
                        </a:rPr>
                        <a:t>PCG Attestation Review - 3 days </a:t>
                      </a:r>
                      <a:endParaRPr b="0" i="0" sz="1200"/>
                    </a:p>
                  </a:txBody>
                  <a:tcPr marT="34300" marB="34300" marR="68600" marL="686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966"/>
                    </a:solidFill>
                  </a:tcPr>
                </a:tc>
                <a:tc>
                  <a:txBody>
                    <a:bodyPr/>
                    <a:lstStyle/>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DHCS Approval</a:t>
                      </a:r>
                      <a:r>
                        <a:rPr b="0" i="0" lang="en" sz="1200">
                          <a:latin typeface="Quattrocento Sans"/>
                          <a:ea typeface="Quattrocento Sans"/>
                          <a:cs typeface="Quattrocento Sans"/>
                          <a:sym typeface="Quattrocento Sans"/>
                        </a:rPr>
                        <a:t> </a:t>
                      </a:r>
                      <a:endParaRPr b="0" i="0" sz="1200"/>
                    </a:p>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1 week</a:t>
                      </a:r>
                      <a:r>
                        <a:rPr b="0" i="0" lang="en" sz="1200">
                          <a:latin typeface="Quattrocento Sans"/>
                          <a:ea typeface="Quattrocento Sans"/>
                          <a:cs typeface="Quattrocento Sans"/>
                          <a:sym typeface="Quattrocento Sans"/>
                        </a:rPr>
                        <a:t> </a:t>
                      </a:r>
                      <a:endParaRPr b="0" i="0" sz="1200"/>
                    </a:p>
                  </a:txBody>
                  <a:tcPr marT="34300" marB="34300" marR="68600" marL="686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F3864"/>
                    </a:solidFill>
                  </a:tcPr>
                </a:tc>
              </a:tr>
            </a:tbl>
          </a:graphicData>
        </a:graphic>
      </p:graphicFrame>
      <p:sp>
        <p:nvSpPr>
          <p:cNvPr id="286" name="Google Shape;286;p39"/>
          <p:cNvSpPr txBox="1"/>
          <p:nvPr/>
        </p:nvSpPr>
        <p:spPr>
          <a:xfrm>
            <a:off x="1113038" y="1243490"/>
            <a:ext cx="6918000" cy="838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1" lang="en" sz="1400">
                <a:solidFill>
                  <a:srgbClr val="16315A"/>
                </a:solidFill>
                <a:latin typeface="Quattrocento Sans"/>
                <a:ea typeface="Quattrocento Sans"/>
                <a:cs typeface="Quattrocento Sans"/>
                <a:sym typeface="Quattrocento Sans"/>
              </a:rPr>
              <a:t>Recipient Eligibility Applications </a:t>
            </a:r>
            <a:endParaRPr b="0" i="1" sz="12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rPr b="0" i="0" lang="en" sz="1200">
                <a:solidFill>
                  <a:srgbClr val="000000"/>
                </a:solidFill>
                <a:latin typeface="Quattrocento Sans"/>
                <a:ea typeface="Quattrocento Sans"/>
                <a:cs typeface="Quattrocento Sans"/>
                <a:sym typeface="Quattrocento Sans"/>
              </a:rPr>
              <a:t>Average review time was under 2 weeks, which was primarily dependent on the receipt of identity verification data and the quality of attestations submitted. Where an organization submitted a blank or incorrect attestation, the timeline from submission to approval was significantly longer.</a:t>
            </a:r>
            <a:endParaRPr sz="1100"/>
          </a:p>
        </p:txBody>
      </p:sp>
      <p:sp>
        <p:nvSpPr>
          <p:cNvPr id="287" name="Google Shape;287;p39"/>
          <p:cNvSpPr txBox="1"/>
          <p:nvPr/>
        </p:nvSpPr>
        <p:spPr>
          <a:xfrm>
            <a:off x="1113037" y="2795973"/>
            <a:ext cx="6918000" cy="1208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1" lang="en" sz="1400">
                <a:solidFill>
                  <a:srgbClr val="16315A"/>
                </a:solidFill>
                <a:latin typeface="Quattrocento Sans"/>
                <a:ea typeface="Quattrocento Sans"/>
                <a:cs typeface="Quattrocento Sans"/>
                <a:sym typeface="Quattrocento Sans"/>
              </a:rPr>
              <a:t>Project Eligibility Applications </a:t>
            </a:r>
            <a:endParaRPr b="0" i="1" sz="12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1200">
                <a:solidFill>
                  <a:srgbClr val="000000"/>
                </a:solidFill>
                <a:latin typeface="Quattrocento Sans"/>
                <a:ea typeface="Quattrocento Sans"/>
                <a:cs typeface="Quattrocento Sans"/>
                <a:sym typeface="Quattrocento Sans"/>
              </a:rPr>
              <a:t>Average review by PCG staff was 5 business days, followed by 5 business days to receive DHCS approval. This process proceeded quickly for most applicants, as the majority of requests were for Off-the-Shelf projects, for which the project goals are clearly defined and outlined. Projects with longer reviews at the PEA step of the process were due to unclear goals or applications that contained requests for multiple disparate projects. </a:t>
            </a:r>
            <a:endParaRPr sz="1100"/>
          </a:p>
        </p:txBody>
      </p:sp>
      <p:graphicFrame>
        <p:nvGraphicFramePr>
          <p:cNvPr id="288" name="Google Shape;288;p39"/>
          <p:cNvGraphicFramePr/>
          <p:nvPr/>
        </p:nvGraphicFramePr>
        <p:xfrm>
          <a:off x="1912028" y="4081382"/>
          <a:ext cx="3000000" cy="3000000"/>
        </p:xfrm>
        <a:graphic>
          <a:graphicData uri="http://schemas.openxmlformats.org/drawingml/2006/table">
            <a:tbl>
              <a:tblPr>
                <a:noFill/>
                <a:tableStyleId>{716A0F4B-629B-4F3C-B7B4-D5036A786E3D}</a:tableStyleId>
              </a:tblPr>
              <a:tblGrid>
                <a:gridCol w="2513500"/>
                <a:gridCol w="2513500"/>
              </a:tblGrid>
              <a:tr h="90500">
                <a:tc>
                  <a:txBody>
                    <a:bodyPr/>
                    <a:lstStyle/>
                    <a:p>
                      <a:pPr indent="0" lvl="0" marL="0" marR="0" rtl="0" algn="ctr">
                        <a:spcBef>
                          <a:spcPts val="0"/>
                        </a:spcBef>
                        <a:spcAft>
                          <a:spcPts val="0"/>
                        </a:spcAft>
                        <a:buNone/>
                      </a:pPr>
                      <a:r>
                        <a:rPr b="0" i="0" lang="en" sz="1200">
                          <a:solidFill>
                            <a:schemeClr val="dk1"/>
                          </a:solidFill>
                          <a:latin typeface="Quattrocento Sans"/>
                          <a:ea typeface="Quattrocento Sans"/>
                          <a:cs typeface="Quattrocento Sans"/>
                          <a:sym typeface="Quattrocento Sans"/>
                        </a:rPr>
                        <a:t>PCG Review </a:t>
                      </a:r>
                      <a:endParaRPr sz="1100"/>
                    </a:p>
                    <a:p>
                      <a:pPr indent="0" lvl="0" marL="0" marR="0" rtl="0" algn="ctr">
                        <a:spcBef>
                          <a:spcPts val="0"/>
                        </a:spcBef>
                        <a:spcAft>
                          <a:spcPts val="0"/>
                        </a:spcAft>
                        <a:buNone/>
                      </a:pPr>
                      <a:r>
                        <a:rPr b="0" i="0" lang="en" sz="1200">
                          <a:solidFill>
                            <a:schemeClr val="dk1"/>
                          </a:solidFill>
                          <a:latin typeface="Quattrocento Sans"/>
                          <a:ea typeface="Quattrocento Sans"/>
                          <a:cs typeface="Quattrocento Sans"/>
                          <a:sym typeface="Quattrocento Sans"/>
                        </a:rPr>
                        <a:t>1 week </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966"/>
                    </a:solidFill>
                  </a:tcPr>
                </a:tc>
                <a:tc>
                  <a:txBody>
                    <a:bodyPr/>
                    <a:lstStyle/>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DHCS Approval </a:t>
                      </a:r>
                      <a:endParaRPr sz="1100"/>
                    </a:p>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1 week </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F3864"/>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rgbClr val="2D6E8D"/>
              </a:buClr>
              <a:buSzPct val="107142"/>
              <a:buFont typeface="Quattrocento Sans"/>
              <a:buNone/>
            </a:pPr>
            <a:r>
              <a:rPr lang="en"/>
              <a:t>Timeliness of Application Review (cont.)</a:t>
            </a:r>
            <a:endParaRPr/>
          </a:p>
        </p:txBody>
      </p:sp>
      <p:sp>
        <p:nvSpPr>
          <p:cNvPr id="294" name="Google Shape;294;p40"/>
          <p:cNvSpPr txBox="1"/>
          <p:nvPr/>
        </p:nvSpPr>
        <p:spPr>
          <a:xfrm>
            <a:off x="1113038" y="1243490"/>
            <a:ext cx="6918000" cy="1023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1" lang="en" sz="1400">
                <a:solidFill>
                  <a:srgbClr val="16315A"/>
                </a:solidFill>
                <a:latin typeface="Quattrocento Sans"/>
                <a:ea typeface="Quattrocento Sans"/>
                <a:cs typeface="Quattrocento Sans"/>
                <a:sym typeface="Quattrocento Sans"/>
              </a:rPr>
              <a:t>Scopes of Work and Budgets (standard review)</a:t>
            </a:r>
            <a:endParaRPr b="0" i="1" sz="12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1200">
                <a:solidFill>
                  <a:srgbClr val="000000"/>
                </a:solidFill>
                <a:latin typeface="Quattrocento Sans"/>
                <a:ea typeface="Quattrocento Sans"/>
                <a:cs typeface="Quattrocento Sans"/>
                <a:sym typeface="Quattrocento Sans"/>
              </a:rPr>
              <a:t>Average review by PCG staff was 5 business days, followed by 5 business days to receive DHCS approval. This process proceeded quickly for most applicants, as the majority of requests were for Off-the-Shelf projects, for which the review is expedited, as project goals are clearly defined and outlined. </a:t>
            </a:r>
            <a:endParaRPr sz="1100"/>
          </a:p>
        </p:txBody>
      </p:sp>
      <p:graphicFrame>
        <p:nvGraphicFramePr>
          <p:cNvPr id="295" name="Google Shape;295;p40"/>
          <p:cNvGraphicFramePr/>
          <p:nvPr/>
        </p:nvGraphicFramePr>
        <p:xfrm>
          <a:off x="2058509" y="2354580"/>
          <a:ext cx="3000000" cy="3000000"/>
        </p:xfrm>
        <a:graphic>
          <a:graphicData uri="http://schemas.openxmlformats.org/drawingml/2006/table">
            <a:tbl>
              <a:tblPr>
                <a:noFill/>
                <a:tableStyleId>{716A0F4B-629B-4F3C-B7B4-D5036A786E3D}</a:tableStyleId>
              </a:tblPr>
              <a:tblGrid>
                <a:gridCol w="2513500"/>
                <a:gridCol w="2513500"/>
              </a:tblGrid>
              <a:tr h="90500">
                <a:tc>
                  <a:txBody>
                    <a:bodyPr/>
                    <a:lstStyle/>
                    <a:p>
                      <a:pPr indent="0" lvl="0" marL="0" marR="0" rtl="0" algn="ctr">
                        <a:spcBef>
                          <a:spcPts val="0"/>
                        </a:spcBef>
                        <a:spcAft>
                          <a:spcPts val="0"/>
                        </a:spcAft>
                        <a:buNone/>
                      </a:pPr>
                      <a:r>
                        <a:rPr b="0" i="0" lang="en" sz="1200">
                          <a:solidFill>
                            <a:schemeClr val="dk1"/>
                          </a:solidFill>
                          <a:latin typeface="Quattrocento Sans"/>
                          <a:ea typeface="Quattrocento Sans"/>
                          <a:cs typeface="Quattrocento Sans"/>
                          <a:sym typeface="Quattrocento Sans"/>
                        </a:rPr>
                        <a:t>PCG Review </a:t>
                      </a:r>
                      <a:endParaRPr sz="1100"/>
                    </a:p>
                    <a:p>
                      <a:pPr indent="0" lvl="0" marL="0" marR="0" rtl="0" algn="ctr">
                        <a:spcBef>
                          <a:spcPts val="0"/>
                        </a:spcBef>
                        <a:spcAft>
                          <a:spcPts val="0"/>
                        </a:spcAft>
                        <a:buNone/>
                      </a:pPr>
                      <a:r>
                        <a:rPr b="0" i="0" lang="en" sz="1200">
                          <a:solidFill>
                            <a:schemeClr val="dk1"/>
                          </a:solidFill>
                          <a:latin typeface="Quattrocento Sans"/>
                          <a:ea typeface="Quattrocento Sans"/>
                          <a:cs typeface="Quattrocento Sans"/>
                          <a:sym typeface="Quattrocento Sans"/>
                        </a:rPr>
                        <a:t>1 week </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D966"/>
                    </a:solidFill>
                  </a:tcPr>
                </a:tc>
                <a:tc>
                  <a:txBody>
                    <a:bodyPr/>
                    <a:lstStyle/>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DHCS Approval </a:t>
                      </a:r>
                      <a:endParaRPr sz="1100"/>
                    </a:p>
                    <a:p>
                      <a:pPr indent="0" lvl="0" marL="0" marR="0" rtl="0" algn="ctr">
                        <a:spcBef>
                          <a:spcPts val="0"/>
                        </a:spcBef>
                        <a:spcAft>
                          <a:spcPts val="0"/>
                        </a:spcAft>
                        <a:buNone/>
                      </a:pPr>
                      <a:r>
                        <a:rPr b="0" i="0" lang="en" sz="1200">
                          <a:solidFill>
                            <a:srgbClr val="FFFFFF"/>
                          </a:solidFill>
                          <a:latin typeface="Quattrocento Sans"/>
                          <a:ea typeface="Quattrocento Sans"/>
                          <a:cs typeface="Quattrocento Sans"/>
                          <a:sym typeface="Quattrocento Sans"/>
                        </a:rPr>
                        <a:t>1 week </a:t>
                      </a:r>
                      <a:endParaRPr sz="1100"/>
                    </a:p>
                  </a:txBody>
                  <a:tcPr marT="34300" marB="34300" marR="68600" marL="686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F3864"/>
                    </a:solidFill>
                  </a:tcPr>
                </a:tc>
              </a:tr>
            </a:tbl>
          </a:graphicData>
        </a:graphic>
      </p:graphicFrame>
      <p:sp>
        <p:nvSpPr>
          <p:cNvPr id="296" name="Google Shape;296;p40"/>
          <p:cNvSpPr txBox="1"/>
          <p:nvPr/>
        </p:nvSpPr>
        <p:spPr>
          <a:xfrm>
            <a:off x="1113036" y="3155519"/>
            <a:ext cx="6918000" cy="838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1" lang="en" sz="1400">
                <a:solidFill>
                  <a:srgbClr val="16315A"/>
                </a:solidFill>
                <a:latin typeface="Quattrocento Sans"/>
                <a:ea typeface="Quattrocento Sans"/>
                <a:cs typeface="Quattrocento Sans"/>
                <a:sym typeface="Quattrocento Sans"/>
              </a:rPr>
              <a:t>Scopes of Work (SOW) and Budgets (heightened scrutiny)</a:t>
            </a:r>
            <a:endParaRPr b="0" i="1" sz="12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 sz="1200">
                <a:solidFill>
                  <a:srgbClr val="000000"/>
                </a:solidFill>
                <a:latin typeface="Quattrocento Sans"/>
                <a:ea typeface="Quattrocento Sans"/>
                <a:cs typeface="Quattrocento Sans"/>
                <a:sym typeface="Quattrocento Sans"/>
              </a:rPr>
              <a:t>SOW and Budgets may be flagged for heightened scrutiny by the DHCS Team, if concerns are raised at the PEA stage,  if there is a concern about duplication of funding from CITED or another grant, or if the project will produce member facing materials.</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1"/>
          <p:cNvSpPr txBox="1"/>
          <p:nvPr>
            <p:ph type="title"/>
          </p:nvPr>
        </p:nvSpPr>
        <p:spPr>
          <a:xfrm>
            <a:off x="542624" y="353483"/>
            <a:ext cx="7976700" cy="793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2060"/>
              </a:buClr>
              <a:buSzPts val="3000"/>
              <a:buFont typeface="Quattrocento Sans"/>
              <a:buNone/>
            </a:pPr>
            <a:r>
              <a:rPr lang="en">
                <a:solidFill>
                  <a:srgbClr val="002060"/>
                </a:solidFill>
              </a:rPr>
              <a:t>TA Marketplace Resources</a:t>
            </a:r>
            <a:endParaRPr/>
          </a:p>
        </p:txBody>
      </p:sp>
      <p:sp>
        <p:nvSpPr>
          <p:cNvPr id="302" name="Google Shape;302;p41"/>
          <p:cNvSpPr txBox="1"/>
          <p:nvPr>
            <p:ph idx="1" type="body"/>
          </p:nvPr>
        </p:nvSpPr>
        <p:spPr>
          <a:xfrm>
            <a:off x="636814" y="1365647"/>
            <a:ext cx="8119500" cy="3483600"/>
          </a:xfrm>
          <a:prstGeom prst="rect">
            <a:avLst/>
          </a:prstGeom>
          <a:noFill/>
          <a:ln>
            <a:noFill/>
          </a:ln>
        </p:spPr>
        <p:txBody>
          <a:bodyPr anchorCtr="0" anchor="t" bIns="34275" lIns="68575" spcFirstLastPara="1" rIns="68575" wrap="square" tIns="34275">
            <a:normAutofit/>
          </a:bodyPr>
          <a:lstStyle/>
          <a:p>
            <a:pPr indent="-241300" lvl="0" marL="241300" rtl="0" algn="l">
              <a:lnSpc>
                <a:spcPct val="100000"/>
              </a:lnSpc>
              <a:spcBef>
                <a:spcPts val="0"/>
              </a:spcBef>
              <a:spcAft>
                <a:spcPts val="0"/>
              </a:spcAft>
              <a:buSzPts val="3000"/>
              <a:buChar char="•"/>
            </a:pPr>
            <a:r>
              <a:rPr lang="en" sz="2400"/>
              <a:t>For technical support or questions, please email </a:t>
            </a:r>
            <a:r>
              <a:rPr lang="en" sz="2400" u="sng">
                <a:solidFill>
                  <a:schemeClr val="hlink"/>
                </a:solidFill>
                <a:hlinkClick r:id="rId3"/>
              </a:rPr>
              <a:t>ta-marketplace@ca-path.com</a:t>
            </a:r>
            <a:endParaRPr sz="2400">
              <a:solidFill>
                <a:srgbClr val="FF0000"/>
              </a:solidFill>
            </a:endParaRPr>
          </a:p>
          <a:p>
            <a:pPr indent="-241300" lvl="0" marL="241300" rtl="0" algn="l">
              <a:lnSpc>
                <a:spcPct val="150000"/>
              </a:lnSpc>
              <a:spcBef>
                <a:spcPts val="1200"/>
              </a:spcBef>
              <a:spcAft>
                <a:spcPts val="0"/>
              </a:spcAft>
              <a:buSzPts val="3000"/>
              <a:buChar char="•"/>
            </a:pPr>
            <a:r>
              <a:rPr lang="en" sz="2400" u="sng">
                <a:solidFill>
                  <a:srgbClr val="2F5496"/>
                </a:solidFill>
                <a:hlinkClick r:id="rId4">
                  <a:extLst>
                    <a:ext uri="{A12FA001-AC4F-418D-AE19-62706E023703}">
                      <ahyp:hlinkClr val="tx"/>
                    </a:ext>
                  </a:extLst>
                </a:hlinkClick>
              </a:rPr>
              <a:t>PATH TPA Website</a:t>
            </a:r>
            <a:endParaRPr sz="2400">
              <a:solidFill>
                <a:srgbClr val="2F5496"/>
              </a:solidFill>
            </a:endParaRPr>
          </a:p>
          <a:p>
            <a:pPr indent="-241300" lvl="0" marL="241300" rtl="0" algn="l">
              <a:lnSpc>
                <a:spcPct val="150000"/>
              </a:lnSpc>
              <a:spcBef>
                <a:spcPts val="1200"/>
              </a:spcBef>
              <a:spcAft>
                <a:spcPts val="0"/>
              </a:spcAft>
              <a:buSzPts val="3000"/>
              <a:buChar char="•"/>
            </a:pPr>
            <a:r>
              <a:rPr lang="en" sz="2400" u="sng">
                <a:solidFill>
                  <a:srgbClr val="2F5496"/>
                </a:solidFill>
                <a:hlinkClick r:id="rId5">
                  <a:extLst>
                    <a:ext uri="{A12FA001-AC4F-418D-AE19-62706E023703}">
                      <ahyp:hlinkClr val="tx"/>
                    </a:ext>
                  </a:extLst>
                </a:hlinkClick>
              </a:rPr>
              <a:t>DHCS CalAIM PATH Webpage</a:t>
            </a:r>
            <a:endParaRPr sz="2400">
              <a:solidFill>
                <a:srgbClr val="2F5496"/>
              </a:solidFill>
            </a:endParaRPr>
          </a:p>
          <a:p>
            <a:pPr indent="0" lvl="0" marL="0" rtl="0" algn="l">
              <a:lnSpc>
                <a:spcPct val="150000"/>
              </a:lnSpc>
              <a:spcBef>
                <a:spcPts val="1200"/>
              </a:spcBef>
              <a:spcAft>
                <a:spcPts val="0"/>
              </a:spcAft>
              <a:buSzPts val="30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Background pattern&#10;&#10;Description automatically generated" id="102" name="Google Shape;102;p20"/>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103" name="Google Shape;103;p20"/>
          <p:cNvSpPr txBox="1"/>
          <p:nvPr/>
        </p:nvSpPr>
        <p:spPr>
          <a:xfrm>
            <a:off x="402152" y="156725"/>
            <a:ext cx="7791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 sz="3200">
                <a:solidFill>
                  <a:srgbClr val="008080"/>
                </a:solidFill>
                <a:latin typeface="Calibri"/>
                <a:ea typeface="Calibri"/>
                <a:cs typeface="Calibri"/>
                <a:sym typeface="Calibri"/>
              </a:rPr>
              <a:t>March</a:t>
            </a:r>
            <a:r>
              <a:rPr b="1" lang="en" sz="3200">
                <a:solidFill>
                  <a:srgbClr val="008080"/>
                </a:solidFill>
                <a:latin typeface="Calibri"/>
                <a:ea typeface="Calibri"/>
                <a:cs typeface="Calibri"/>
                <a:sym typeface="Calibri"/>
              </a:rPr>
              <a:t> Collaborative Agenda</a:t>
            </a:r>
            <a:endParaRPr b="0" i="0" sz="1400" u="none" cap="none" strike="noStrike">
              <a:solidFill>
                <a:srgbClr val="000000"/>
              </a:solidFill>
              <a:latin typeface="Arial"/>
              <a:ea typeface="Arial"/>
              <a:cs typeface="Arial"/>
              <a:sym typeface="Arial"/>
            </a:endParaRPr>
          </a:p>
        </p:txBody>
      </p:sp>
      <p:sp>
        <p:nvSpPr>
          <p:cNvPr id="104" name="Google Shape;104;p20"/>
          <p:cNvSpPr txBox="1"/>
          <p:nvPr/>
        </p:nvSpPr>
        <p:spPr>
          <a:xfrm>
            <a:off x="0" y="89348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105" name="Google Shape;105;p20"/>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106" name="Google Shape;106;p20"/>
          <p:cNvPicPr preferRelativeResize="0"/>
          <p:nvPr/>
        </p:nvPicPr>
        <p:blipFill>
          <a:blip r:embed="rId4">
            <a:alphaModFix/>
          </a:blip>
          <a:stretch>
            <a:fillRect/>
          </a:stretch>
        </p:blipFill>
        <p:spPr>
          <a:xfrm>
            <a:off x="8099550" y="893463"/>
            <a:ext cx="911305" cy="165694"/>
          </a:xfrm>
          <a:prstGeom prst="rect">
            <a:avLst/>
          </a:prstGeom>
          <a:noFill/>
          <a:ln>
            <a:noFill/>
          </a:ln>
        </p:spPr>
      </p:pic>
      <p:graphicFrame>
        <p:nvGraphicFramePr>
          <p:cNvPr id="107" name="Google Shape;107;p20"/>
          <p:cNvGraphicFramePr/>
          <p:nvPr/>
        </p:nvGraphicFramePr>
        <p:xfrm>
          <a:off x="529838" y="778863"/>
          <a:ext cx="3000000" cy="3000000"/>
        </p:xfrm>
        <a:graphic>
          <a:graphicData uri="http://schemas.openxmlformats.org/drawingml/2006/table">
            <a:tbl>
              <a:tblPr>
                <a:noFill/>
                <a:tableStyleId>{A679FF6A-76C4-41F5-86DF-A5B1C14EDC94}</a:tableStyleId>
              </a:tblPr>
              <a:tblGrid>
                <a:gridCol w="5222750"/>
                <a:gridCol w="2197225"/>
              </a:tblGrid>
              <a:tr h="460675">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Topic</a:t>
                      </a:r>
                      <a:endParaRPr b="1" sz="1800">
                        <a:solidFill>
                          <a:schemeClr val="lt1"/>
                        </a:solidFill>
                        <a:latin typeface="Calibri"/>
                        <a:ea typeface="Calibri"/>
                        <a:cs typeface="Calibri"/>
                        <a:sym typeface="Calibri"/>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8080"/>
                    </a:solidFill>
                  </a:tcPr>
                </a:tc>
                <a:tc>
                  <a:txBody>
                    <a:bodyPr/>
                    <a:lstStyle/>
                    <a:p>
                      <a:pPr indent="0" lvl="0" marL="0" rtl="0" algn="ctr">
                        <a:spcBef>
                          <a:spcPts val="0"/>
                        </a:spcBef>
                        <a:spcAft>
                          <a:spcPts val="0"/>
                        </a:spcAft>
                        <a:buNone/>
                      </a:pPr>
                      <a:r>
                        <a:rPr b="1" lang="en" sz="1800">
                          <a:solidFill>
                            <a:schemeClr val="lt1"/>
                          </a:solidFill>
                          <a:latin typeface="Calibri"/>
                          <a:ea typeface="Calibri"/>
                          <a:cs typeface="Calibri"/>
                          <a:sym typeface="Calibri"/>
                        </a:rPr>
                        <a:t>Time</a:t>
                      </a:r>
                      <a:endParaRPr b="1" sz="1800">
                        <a:solidFill>
                          <a:schemeClr val="lt1"/>
                        </a:solidFill>
                        <a:latin typeface="Calibri"/>
                        <a:ea typeface="Calibri"/>
                        <a:cs typeface="Calibri"/>
                        <a:sym typeface="Calibri"/>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8080"/>
                    </a:solidFill>
                  </a:tcPr>
                </a:tc>
              </a:tr>
              <a:tr h="460675">
                <a:tc>
                  <a:txBody>
                    <a:bodyPr/>
                    <a:lstStyle/>
                    <a:p>
                      <a:pPr indent="0" lvl="0" marL="0" rtl="0" algn="l">
                        <a:spcBef>
                          <a:spcPts val="0"/>
                        </a:spcBef>
                        <a:spcAft>
                          <a:spcPts val="0"/>
                        </a:spcAft>
                        <a:buNone/>
                      </a:pPr>
                      <a:r>
                        <a:rPr b="1" lang="en" sz="1800">
                          <a:solidFill>
                            <a:srgbClr val="002060"/>
                          </a:solidFill>
                          <a:latin typeface="Calibri"/>
                          <a:ea typeface="Calibri"/>
                          <a:cs typeface="Calibri"/>
                          <a:sym typeface="Calibri"/>
                        </a:rPr>
                        <a:t>Welcome and Introductions</a:t>
                      </a:r>
                      <a:endParaRPr b="1" sz="1800">
                        <a:solidFill>
                          <a:srgbClr val="002060"/>
                        </a:solidFill>
                        <a:latin typeface="Calibri"/>
                        <a:ea typeface="Calibri"/>
                        <a:cs typeface="Calibri"/>
                        <a:sym typeface="Calibri"/>
                      </a:endParaRPr>
                    </a:p>
                  </a:txBody>
                  <a:tcPr marT="91425" marB="91425" marR="91425" marL="91425">
                    <a:lnT cap="flat" cmpd="sng" w="9525">
                      <a:solidFill>
                        <a:schemeClr val="lt1">
                          <a:alpha val="0"/>
                        </a:schemeClr>
                      </a:solidFill>
                      <a:prstDash val="solid"/>
                      <a:round/>
                      <a:headEnd len="sm" w="sm" type="none"/>
                      <a:tailEnd len="sm" w="sm" type="none"/>
                    </a:lnT>
                  </a:tcPr>
                </a:tc>
                <a:tc>
                  <a:txBody>
                    <a:bodyPr/>
                    <a:lstStyle/>
                    <a:p>
                      <a:pPr indent="0" lvl="0" marL="0" rtl="0" algn="ctr">
                        <a:spcBef>
                          <a:spcPts val="0"/>
                        </a:spcBef>
                        <a:spcAft>
                          <a:spcPts val="0"/>
                        </a:spcAft>
                        <a:buNone/>
                      </a:pPr>
                      <a:r>
                        <a:rPr b="1" lang="en" sz="1800">
                          <a:solidFill>
                            <a:srgbClr val="002060"/>
                          </a:solidFill>
                          <a:latin typeface="Calibri"/>
                          <a:ea typeface="Calibri"/>
                          <a:cs typeface="Calibri"/>
                          <a:sym typeface="Calibri"/>
                        </a:rPr>
                        <a:t>5</a:t>
                      </a:r>
                      <a:endParaRPr b="1" sz="1800">
                        <a:solidFill>
                          <a:srgbClr val="002060"/>
                        </a:solidFill>
                        <a:latin typeface="Calibri"/>
                        <a:ea typeface="Calibri"/>
                        <a:cs typeface="Calibri"/>
                        <a:sym typeface="Calibri"/>
                      </a:endParaRPr>
                    </a:p>
                  </a:txBody>
                  <a:tcPr marT="91425" marB="91425" marR="91425" marL="91425">
                    <a:lnT cap="flat" cmpd="sng" w="9525">
                      <a:solidFill>
                        <a:schemeClr val="lt1">
                          <a:alpha val="0"/>
                        </a:schemeClr>
                      </a:solidFill>
                      <a:prstDash val="solid"/>
                      <a:round/>
                      <a:headEnd len="sm" w="sm" type="none"/>
                      <a:tailEnd len="sm" w="sm" type="none"/>
                    </a:lnT>
                  </a:tcPr>
                </a:tc>
              </a:tr>
              <a:tr h="1261175">
                <a:tc>
                  <a:txBody>
                    <a:bodyPr/>
                    <a:lstStyle/>
                    <a:p>
                      <a:pPr indent="0" lvl="0" marL="0" rtl="0" algn="l">
                        <a:spcBef>
                          <a:spcPts val="0"/>
                        </a:spcBef>
                        <a:spcAft>
                          <a:spcPts val="0"/>
                        </a:spcAft>
                        <a:buNone/>
                      </a:pPr>
                      <a:r>
                        <a:rPr b="1" lang="en" sz="1800">
                          <a:solidFill>
                            <a:srgbClr val="002060"/>
                          </a:solidFill>
                          <a:latin typeface="Calibri"/>
                          <a:ea typeface="Calibri"/>
                          <a:cs typeface="Calibri"/>
                          <a:sym typeface="Calibri"/>
                        </a:rPr>
                        <a:t>Recuperative Care Deep Dive</a:t>
                      </a:r>
                      <a:endParaRPr b="1" sz="1800">
                        <a:solidFill>
                          <a:srgbClr val="002060"/>
                        </a:solidFill>
                        <a:latin typeface="Calibri"/>
                        <a:ea typeface="Calibri"/>
                        <a:cs typeface="Calibri"/>
                        <a:sym typeface="Calibri"/>
                      </a:endParaRPr>
                    </a:p>
                    <a:p>
                      <a:pPr indent="-342900" lvl="0" marL="457200" rtl="0" algn="l">
                        <a:spcBef>
                          <a:spcPts val="0"/>
                        </a:spcBef>
                        <a:spcAft>
                          <a:spcPts val="0"/>
                        </a:spcAft>
                        <a:buClr>
                          <a:srgbClr val="002060"/>
                        </a:buClr>
                        <a:buSzPts val="1800"/>
                        <a:buFont typeface="Calibri"/>
                        <a:buChar char="●"/>
                      </a:pPr>
                      <a:r>
                        <a:rPr b="1" lang="en" sz="1800">
                          <a:solidFill>
                            <a:srgbClr val="002060"/>
                          </a:solidFill>
                          <a:latin typeface="Calibri"/>
                          <a:ea typeface="Calibri"/>
                          <a:cs typeface="Calibri"/>
                          <a:sym typeface="Calibri"/>
                        </a:rPr>
                        <a:t>New DHCS Resource on Homelessness Services</a:t>
                      </a:r>
                      <a:endParaRPr b="1" sz="1800">
                        <a:solidFill>
                          <a:srgbClr val="002060"/>
                        </a:solidFill>
                        <a:latin typeface="Calibri"/>
                        <a:ea typeface="Calibri"/>
                        <a:cs typeface="Calibri"/>
                        <a:sym typeface="Calibri"/>
                      </a:endParaRPr>
                    </a:p>
                    <a:p>
                      <a:pPr indent="-342900" lvl="0" marL="457200" rtl="0" algn="l">
                        <a:spcBef>
                          <a:spcPts val="0"/>
                        </a:spcBef>
                        <a:spcAft>
                          <a:spcPts val="0"/>
                        </a:spcAft>
                        <a:buClr>
                          <a:srgbClr val="002060"/>
                        </a:buClr>
                        <a:buSzPts val="1800"/>
                        <a:buFont typeface="Calibri"/>
                        <a:buChar char="●"/>
                      </a:pPr>
                      <a:r>
                        <a:rPr b="1" lang="en" sz="1800">
                          <a:solidFill>
                            <a:srgbClr val="002060"/>
                          </a:solidFill>
                          <a:latin typeface="Calibri"/>
                          <a:ea typeface="Calibri"/>
                          <a:cs typeface="Calibri"/>
                          <a:sym typeface="Calibri"/>
                        </a:rPr>
                        <a:t>National Health Foundation Presentation</a:t>
                      </a:r>
                      <a:endParaRPr b="1" sz="1800">
                        <a:solidFill>
                          <a:srgbClr val="002060"/>
                        </a:solidFill>
                        <a:latin typeface="Calibri"/>
                        <a:ea typeface="Calibri"/>
                        <a:cs typeface="Calibri"/>
                        <a:sym typeface="Calibri"/>
                      </a:endParaRPr>
                    </a:p>
                    <a:p>
                      <a:pPr indent="-342900" lvl="0" marL="457200" rtl="0" algn="l">
                        <a:spcBef>
                          <a:spcPts val="0"/>
                        </a:spcBef>
                        <a:spcAft>
                          <a:spcPts val="0"/>
                        </a:spcAft>
                        <a:buClr>
                          <a:srgbClr val="002060"/>
                        </a:buClr>
                        <a:buSzPts val="1800"/>
                        <a:buFont typeface="Calibri"/>
                        <a:buChar char="●"/>
                      </a:pPr>
                      <a:r>
                        <a:rPr b="1" lang="en" sz="1800">
                          <a:solidFill>
                            <a:srgbClr val="002060"/>
                          </a:solidFill>
                          <a:latin typeface="Calibri"/>
                          <a:ea typeface="Calibri"/>
                          <a:cs typeface="Calibri"/>
                          <a:sym typeface="Calibri"/>
                        </a:rPr>
                        <a:t>CAPSLO Presentation</a:t>
                      </a:r>
                      <a:endParaRPr b="1" sz="1800">
                        <a:solidFill>
                          <a:srgbClr val="002060"/>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 sz="1800">
                          <a:solidFill>
                            <a:srgbClr val="002060"/>
                          </a:solidFill>
                          <a:latin typeface="Calibri"/>
                          <a:ea typeface="Calibri"/>
                          <a:cs typeface="Calibri"/>
                          <a:sym typeface="Calibri"/>
                        </a:rPr>
                        <a:t>30</a:t>
                      </a:r>
                      <a:endParaRPr b="1" sz="1800">
                        <a:solidFill>
                          <a:srgbClr val="002060"/>
                        </a:solidFill>
                        <a:latin typeface="Calibri"/>
                        <a:ea typeface="Calibri"/>
                        <a:cs typeface="Calibri"/>
                        <a:sym typeface="Calibri"/>
                      </a:endParaRPr>
                    </a:p>
                  </a:txBody>
                  <a:tcPr marT="91425" marB="91425" marR="91425" marL="91425"/>
                </a:tc>
              </a:tr>
              <a:tr h="990900">
                <a:tc>
                  <a:txBody>
                    <a:bodyPr/>
                    <a:lstStyle/>
                    <a:p>
                      <a:pPr indent="0" lvl="0" marL="0" rtl="0" algn="l">
                        <a:spcBef>
                          <a:spcPts val="0"/>
                        </a:spcBef>
                        <a:spcAft>
                          <a:spcPts val="0"/>
                        </a:spcAft>
                        <a:buNone/>
                      </a:pPr>
                      <a:r>
                        <a:rPr b="1" lang="en" sz="1800">
                          <a:solidFill>
                            <a:srgbClr val="002060"/>
                          </a:solidFill>
                          <a:latin typeface="Calibri"/>
                          <a:ea typeface="Calibri"/>
                          <a:cs typeface="Calibri"/>
                          <a:sym typeface="Calibri"/>
                        </a:rPr>
                        <a:t>Breakout Rooms: MCP Updates</a:t>
                      </a:r>
                      <a:endParaRPr b="1" sz="1800">
                        <a:solidFill>
                          <a:srgbClr val="002060"/>
                        </a:solidFill>
                        <a:latin typeface="Calibri"/>
                        <a:ea typeface="Calibri"/>
                        <a:cs typeface="Calibri"/>
                        <a:sym typeface="Calibri"/>
                      </a:endParaRPr>
                    </a:p>
                    <a:p>
                      <a:pPr indent="-342900" lvl="0" marL="457200" rtl="0" algn="l">
                        <a:spcBef>
                          <a:spcPts val="0"/>
                        </a:spcBef>
                        <a:spcAft>
                          <a:spcPts val="0"/>
                        </a:spcAft>
                        <a:buClr>
                          <a:srgbClr val="002060"/>
                        </a:buClr>
                        <a:buSzPts val="1800"/>
                        <a:buFont typeface="Calibri"/>
                        <a:buChar char="●"/>
                      </a:pPr>
                      <a:r>
                        <a:rPr b="1" lang="en" sz="1800">
                          <a:solidFill>
                            <a:srgbClr val="002060"/>
                          </a:solidFill>
                          <a:latin typeface="Calibri"/>
                          <a:ea typeface="Calibri"/>
                          <a:cs typeface="Calibri"/>
                          <a:sym typeface="Calibri"/>
                        </a:rPr>
                        <a:t>Room 1: Santa Barbara and San Luis Obispo</a:t>
                      </a:r>
                      <a:endParaRPr b="1" sz="1800">
                        <a:solidFill>
                          <a:srgbClr val="002060"/>
                        </a:solidFill>
                        <a:latin typeface="Calibri"/>
                        <a:ea typeface="Calibri"/>
                        <a:cs typeface="Calibri"/>
                        <a:sym typeface="Calibri"/>
                      </a:endParaRPr>
                    </a:p>
                    <a:p>
                      <a:pPr indent="-342900" lvl="0" marL="457200" rtl="0" algn="l">
                        <a:spcBef>
                          <a:spcPts val="0"/>
                        </a:spcBef>
                        <a:spcAft>
                          <a:spcPts val="0"/>
                        </a:spcAft>
                        <a:buClr>
                          <a:srgbClr val="002060"/>
                        </a:buClr>
                        <a:buSzPts val="1800"/>
                        <a:buFont typeface="Calibri"/>
                        <a:buChar char="●"/>
                      </a:pPr>
                      <a:r>
                        <a:rPr b="1" lang="en" sz="1800">
                          <a:solidFill>
                            <a:srgbClr val="002060"/>
                          </a:solidFill>
                          <a:latin typeface="Calibri"/>
                          <a:ea typeface="Calibri"/>
                          <a:cs typeface="Calibri"/>
                          <a:sym typeface="Calibri"/>
                        </a:rPr>
                        <a:t>Room 2: Ventura</a:t>
                      </a:r>
                      <a:endParaRPr b="1" sz="1800">
                        <a:solidFill>
                          <a:srgbClr val="002060"/>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 sz="1800">
                          <a:solidFill>
                            <a:srgbClr val="002060"/>
                          </a:solidFill>
                          <a:latin typeface="Calibri"/>
                          <a:ea typeface="Calibri"/>
                          <a:cs typeface="Calibri"/>
                          <a:sym typeface="Calibri"/>
                        </a:rPr>
                        <a:t>15</a:t>
                      </a:r>
                      <a:endParaRPr b="1" sz="1800">
                        <a:solidFill>
                          <a:srgbClr val="002060"/>
                        </a:solidFill>
                        <a:latin typeface="Calibri"/>
                        <a:ea typeface="Calibri"/>
                        <a:cs typeface="Calibri"/>
                        <a:sym typeface="Calibri"/>
                      </a:endParaRPr>
                    </a:p>
                  </a:txBody>
                  <a:tcPr marT="91425" marB="91425" marR="91425" marL="91425"/>
                </a:tc>
              </a:tr>
              <a:tr h="460675">
                <a:tc>
                  <a:txBody>
                    <a:bodyPr/>
                    <a:lstStyle/>
                    <a:p>
                      <a:pPr indent="0" lvl="0" marL="0" rtl="0" algn="l">
                        <a:spcBef>
                          <a:spcPts val="0"/>
                        </a:spcBef>
                        <a:spcAft>
                          <a:spcPts val="0"/>
                        </a:spcAft>
                        <a:buNone/>
                      </a:pPr>
                      <a:r>
                        <a:rPr b="1" lang="en" sz="1800">
                          <a:solidFill>
                            <a:srgbClr val="002060"/>
                          </a:solidFill>
                          <a:latin typeface="Calibri"/>
                          <a:ea typeface="Calibri"/>
                          <a:cs typeface="Calibri"/>
                          <a:sym typeface="Calibri"/>
                        </a:rPr>
                        <a:t>Updates, Announcements, and Closing</a:t>
                      </a:r>
                      <a:endParaRPr b="1" sz="1800">
                        <a:solidFill>
                          <a:srgbClr val="002060"/>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 sz="1800">
                          <a:solidFill>
                            <a:srgbClr val="002060"/>
                          </a:solidFill>
                          <a:latin typeface="Calibri"/>
                          <a:ea typeface="Calibri"/>
                          <a:cs typeface="Calibri"/>
                          <a:sym typeface="Calibri"/>
                        </a:rPr>
                        <a:t>10</a:t>
                      </a:r>
                      <a:endParaRPr b="1" sz="1800">
                        <a:solidFill>
                          <a:srgbClr val="002060"/>
                        </a:solidFill>
                        <a:latin typeface="Calibri"/>
                        <a:ea typeface="Calibri"/>
                        <a:cs typeface="Calibri"/>
                        <a:sym typeface="Calibri"/>
                      </a:endParaRPr>
                    </a:p>
                  </a:txBody>
                  <a:tcPr marT="91425" marB="91425" marR="91425" marL="91425"/>
                </a:tc>
              </a:tr>
              <a:tr h="460675">
                <a:tc>
                  <a:txBody>
                    <a:bodyPr/>
                    <a:lstStyle/>
                    <a:p>
                      <a:pPr indent="0" lvl="0" marL="0" rtl="0" algn="l">
                        <a:spcBef>
                          <a:spcPts val="0"/>
                        </a:spcBef>
                        <a:spcAft>
                          <a:spcPts val="0"/>
                        </a:spcAft>
                        <a:buNone/>
                      </a:pPr>
                      <a:r>
                        <a:rPr b="1" lang="en" sz="1800">
                          <a:solidFill>
                            <a:srgbClr val="002060"/>
                          </a:solidFill>
                          <a:latin typeface="Calibri"/>
                          <a:ea typeface="Calibri"/>
                          <a:cs typeface="Calibri"/>
                          <a:sym typeface="Calibri"/>
                        </a:rPr>
                        <a:t>Optional Office Hours</a:t>
                      </a:r>
                      <a:endParaRPr b="1" sz="1800">
                        <a:solidFill>
                          <a:srgbClr val="002060"/>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 sz="1800">
                          <a:solidFill>
                            <a:srgbClr val="002060"/>
                          </a:solidFill>
                          <a:latin typeface="Calibri"/>
                          <a:ea typeface="Calibri"/>
                          <a:cs typeface="Calibri"/>
                          <a:sym typeface="Calibri"/>
                        </a:rPr>
                        <a:t>45</a:t>
                      </a:r>
                      <a:endParaRPr b="1" sz="1800">
                        <a:solidFill>
                          <a:srgbClr val="002060"/>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Background pattern&#10;&#10;Description automatically generated" id="112" name="Google Shape;112;p21"/>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113" name="Google Shape;113;p21"/>
          <p:cNvSpPr txBox="1"/>
          <p:nvPr/>
        </p:nvSpPr>
        <p:spPr>
          <a:xfrm>
            <a:off x="402152" y="156725"/>
            <a:ext cx="7791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 sz="3200">
                <a:solidFill>
                  <a:srgbClr val="008080"/>
                </a:solidFill>
                <a:latin typeface="Calibri"/>
                <a:ea typeface="Calibri"/>
                <a:cs typeface="Calibri"/>
                <a:sym typeface="Calibri"/>
              </a:rPr>
              <a:t>2024 Aim Statement and Drivers</a:t>
            </a:r>
            <a:endParaRPr b="0" i="0" sz="1400" u="none" cap="none" strike="noStrike">
              <a:solidFill>
                <a:srgbClr val="000000"/>
              </a:solidFill>
              <a:latin typeface="Arial"/>
              <a:ea typeface="Arial"/>
              <a:cs typeface="Arial"/>
              <a:sym typeface="Arial"/>
            </a:endParaRPr>
          </a:p>
        </p:txBody>
      </p:sp>
      <p:sp>
        <p:nvSpPr>
          <p:cNvPr id="114" name="Google Shape;114;p21"/>
          <p:cNvSpPr txBox="1"/>
          <p:nvPr/>
        </p:nvSpPr>
        <p:spPr>
          <a:xfrm>
            <a:off x="465725" y="559900"/>
            <a:ext cx="8080200" cy="38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rPr b="1" lang="en" sz="2300">
                <a:solidFill>
                  <a:srgbClr val="002060"/>
                </a:solidFill>
                <a:latin typeface="Calibri"/>
                <a:ea typeface="Calibri"/>
                <a:cs typeface="Calibri"/>
                <a:sym typeface="Calibri"/>
              </a:rPr>
              <a:t>The Collaborative will increase the number of members referred to ECM and Community Supports, and the number of those successfully enrolled in and utilizing services. </a:t>
            </a:r>
            <a:endParaRPr b="1" sz="2300">
              <a:solidFill>
                <a:srgbClr val="002060"/>
              </a:solidFill>
              <a:latin typeface="Calibri"/>
              <a:ea typeface="Calibri"/>
              <a:cs typeface="Calibri"/>
              <a:sym typeface="Calibri"/>
            </a:endParaRPr>
          </a:p>
          <a:p>
            <a:pPr indent="0" lvl="0" marL="0" rtl="0" algn="l">
              <a:spcBef>
                <a:spcPts val="0"/>
              </a:spcBef>
              <a:spcAft>
                <a:spcPts val="0"/>
              </a:spcAft>
              <a:buNone/>
            </a:pPr>
            <a:r>
              <a:t/>
            </a:r>
            <a:endParaRPr b="1" sz="2300">
              <a:solidFill>
                <a:srgbClr val="002060"/>
              </a:solidFill>
              <a:latin typeface="Calibri"/>
              <a:ea typeface="Calibri"/>
              <a:cs typeface="Calibri"/>
              <a:sym typeface="Calibri"/>
            </a:endParaRPr>
          </a:p>
          <a:p>
            <a:pPr indent="0" lvl="0" marL="0" rtl="0" algn="l">
              <a:spcBef>
                <a:spcPts val="0"/>
              </a:spcBef>
              <a:spcAft>
                <a:spcPts val="0"/>
              </a:spcAft>
              <a:buNone/>
            </a:pPr>
            <a:r>
              <a:t/>
            </a:r>
            <a:endParaRPr b="1" sz="2300">
              <a:solidFill>
                <a:srgbClr val="002060"/>
              </a:solidFill>
              <a:latin typeface="Calibri"/>
              <a:ea typeface="Calibri"/>
              <a:cs typeface="Calibri"/>
              <a:sym typeface="Calibri"/>
            </a:endParaRPr>
          </a:p>
          <a:p>
            <a:pPr indent="0" lvl="0" marL="0" rtl="0" algn="l">
              <a:spcBef>
                <a:spcPts val="0"/>
              </a:spcBef>
              <a:spcAft>
                <a:spcPts val="0"/>
              </a:spcAft>
              <a:buNone/>
            </a:pPr>
            <a:r>
              <a:t/>
            </a:r>
            <a:endParaRPr b="1" sz="2000">
              <a:solidFill>
                <a:srgbClr val="002060"/>
              </a:solidFill>
              <a:latin typeface="Calibri"/>
              <a:ea typeface="Calibri"/>
              <a:cs typeface="Calibri"/>
              <a:sym typeface="Calibri"/>
            </a:endParaRPr>
          </a:p>
          <a:p>
            <a:pPr indent="0" lvl="0" marL="0" rtl="0" algn="l">
              <a:spcBef>
                <a:spcPts val="0"/>
              </a:spcBef>
              <a:spcAft>
                <a:spcPts val="0"/>
              </a:spcAft>
              <a:buNone/>
            </a:pPr>
            <a:r>
              <a:t/>
            </a:r>
            <a:endParaRPr b="1" sz="2400">
              <a:solidFill>
                <a:srgbClr val="002060"/>
              </a:solidFill>
              <a:latin typeface="Calibri"/>
              <a:ea typeface="Calibri"/>
              <a:cs typeface="Calibri"/>
              <a:sym typeface="Calibri"/>
            </a:endParaRPr>
          </a:p>
        </p:txBody>
      </p:sp>
      <p:sp>
        <p:nvSpPr>
          <p:cNvPr id="115" name="Google Shape;115;p21"/>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sp>
        <p:nvSpPr>
          <p:cNvPr id="116" name="Google Shape;116;p21"/>
          <p:cNvSpPr/>
          <p:nvPr/>
        </p:nvSpPr>
        <p:spPr>
          <a:xfrm>
            <a:off x="402150" y="2667375"/>
            <a:ext cx="2505900" cy="1639800"/>
          </a:xfrm>
          <a:prstGeom prst="roundRect">
            <a:avLst>
              <a:gd fmla="val 16667" name="adj"/>
            </a:avLst>
          </a:prstGeom>
          <a:solidFill>
            <a:srgbClr val="008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Calibri"/>
                <a:ea typeface="Calibri"/>
                <a:cs typeface="Calibri"/>
                <a:sym typeface="Calibri"/>
              </a:rPr>
              <a:t>Build education and awareness of CalAIM among members, providers, and community partners</a:t>
            </a:r>
            <a:endParaRPr b="1" sz="1600">
              <a:solidFill>
                <a:schemeClr val="lt1"/>
              </a:solidFill>
              <a:latin typeface="Calibri"/>
              <a:ea typeface="Calibri"/>
              <a:cs typeface="Calibri"/>
              <a:sym typeface="Calibri"/>
            </a:endParaRPr>
          </a:p>
        </p:txBody>
      </p:sp>
      <p:sp>
        <p:nvSpPr>
          <p:cNvPr id="117" name="Google Shape;117;p21"/>
          <p:cNvSpPr/>
          <p:nvPr/>
        </p:nvSpPr>
        <p:spPr>
          <a:xfrm>
            <a:off x="3252875" y="2667375"/>
            <a:ext cx="2505900" cy="1639800"/>
          </a:xfrm>
          <a:prstGeom prst="roundRect">
            <a:avLst>
              <a:gd fmla="val 16667" name="adj"/>
            </a:avLst>
          </a:prstGeom>
          <a:solidFill>
            <a:srgbClr val="008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Calibri"/>
                <a:ea typeface="Calibri"/>
                <a:cs typeface="Calibri"/>
                <a:sym typeface="Calibri"/>
              </a:rPr>
              <a:t>Strengthen the provider network to serve all Populations of Focus </a:t>
            </a:r>
            <a:endParaRPr b="1" sz="1600">
              <a:solidFill>
                <a:schemeClr val="lt1"/>
              </a:solidFill>
              <a:latin typeface="Calibri"/>
              <a:ea typeface="Calibri"/>
              <a:cs typeface="Calibri"/>
              <a:sym typeface="Calibri"/>
            </a:endParaRPr>
          </a:p>
        </p:txBody>
      </p:sp>
      <p:sp>
        <p:nvSpPr>
          <p:cNvPr id="118" name="Google Shape;118;p21"/>
          <p:cNvSpPr/>
          <p:nvPr/>
        </p:nvSpPr>
        <p:spPr>
          <a:xfrm>
            <a:off x="6103600" y="2667375"/>
            <a:ext cx="2505900" cy="1639800"/>
          </a:xfrm>
          <a:prstGeom prst="roundRect">
            <a:avLst>
              <a:gd fmla="val 16667" name="adj"/>
            </a:avLst>
          </a:prstGeom>
          <a:solidFill>
            <a:srgbClr val="008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Calibri"/>
                <a:ea typeface="Calibri"/>
                <a:cs typeface="Calibri"/>
                <a:sym typeface="Calibri"/>
              </a:rPr>
              <a:t>Increase ECM &amp; Community Supports referrals and care coordination among providers</a:t>
            </a:r>
            <a:endParaRPr b="1" sz="1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Background pattern&#10;&#10;Description automatically generated" id="123" name="Google Shape;123;p22"/>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124" name="Google Shape;124;p22"/>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2"/>
          <p:cNvSpPr txBox="1"/>
          <p:nvPr/>
        </p:nvSpPr>
        <p:spPr>
          <a:xfrm>
            <a:off x="0" y="88513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126" name="Google Shape;126;p22"/>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127" name="Google Shape;127;p22"/>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128" name="Google Shape;128;p22"/>
          <p:cNvSpPr/>
          <p:nvPr/>
        </p:nvSpPr>
        <p:spPr>
          <a:xfrm>
            <a:off x="0" y="1854050"/>
            <a:ext cx="9144000" cy="1331400"/>
          </a:xfrm>
          <a:prstGeom prst="rect">
            <a:avLst/>
          </a:prstGeom>
          <a:solidFill>
            <a:srgbClr val="008080"/>
          </a:solidFill>
          <a:ln>
            <a:noFill/>
          </a:ln>
        </p:spPr>
        <p:txBody>
          <a:bodyPr anchorCtr="0" anchor="ctr" bIns="45700" lIns="91425" spcFirstLastPara="1" rIns="91425" wrap="square" tIns="45700">
            <a:noAutofit/>
          </a:bodyPr>
          <a:lstStyle/>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March Spotlight: Recuperative Care</a:t>
            </a:r>
            <a:endParaRPr b="1" sz="3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nvSpPr>
        <p:spPr>
          <a:xfrm>
            <a:off x="402150" y="203053"/>
            <a:ext cx="79446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 sz="3200">
                <a:solidFill>
                  <a:srgbClr val="008080"/>
                </a:solidFill>
                <a:latin typeface="Calibri"/>
                <a:ea typeface="Calibri"/>
                <a:cs typeface="Calibri"/>
                <a:sym typeface="Calibri"/>
              </a:rPr>
              <a:t>DHCS Spotlight on Individuals and Families Experiencing Homelessness</a:t>
            </a:r>
            <a:endParaRPr b="0" i="1" sz="1400" u="none" cap="none" strike="noStrike">
              <a:solidFill>
                <a:srgbClr val="000000"/>
              </a:solidFill>
              <a:latin typeface="Arial"/>
              <a:ea typeface="Arial"/>
              <a:cs typeface="Arial"/>
              <a:sym typeface="Arial"/>
            </a:endParaRPr>
          </a:p>
        </p:txBody>
      </p:sp>
      <p:sp>
        <p:nvSpPr>
          <p:cNvPr id="134" name="Google Shape;134;p23"/>
          <p:cNvSpPr txBox="1"/>
          <p:nvPr>
            <p:ph idx="12" type="sldNum"/>
          </p:nvPr>
        </p:nvSpPr>
        <p:spPr>
          <a:xfrm>
            <a:off x="6457950" y="4652963"/>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descr="Background pattern&#10;&#10;Description automatically generated" id="135" name="Google Shape;135;p23"/>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pic>
        <p:nvPicPr>
          <p:cNvPr id="136" name="Google Shape;136;p23"/>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137" name="Google Shape;137;p23"/>
          <p:cNvSpPr txBox="1"/>
          <p:nvPr/>
        </p:nvSpPr>
        <p:spPr>
          <a:xfrm>
            <a:off x="467825" y="1280350"/>
            <a:ext cx="3418500" cy="38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002060"/>
                </a:solidFill>
                <a:highlight>
                  <a:srgbClr val="FFFFFF"/>
                </a:highlight>
                <a:latin typeface="Calibri"/>
                <a:ea typeface="Calibri"/>
                <a:cs typeface="Calibri"/>
                <a:sym typeface="Calibri"/>
              </a:rPr>
              <a:t>Highlights: </a:t>
            </a:r>
            <a:endParaRPr b="1" sz="2100">
              <a:solidFill>
                <a:srgbClr val="002060"/>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2100">
              <a:solidFill>
                <a:srgbClr val="002060"/>
              </a:solidFill>
              <a:highlight>
                <a:srgbClr val="FFFFFF"/>
              </a:highlight>
              <a:latin typeface="Calibri"/>
              <a:ea typeface="Calibri"/>
              <a:cs typeface="Calibri"/>
              <a:sym typeface="Calibri"/>
            </a:endParaRPr>
          </a:p>
          <a:p>
            <a:pPr indent="-361950" lvl="0" marL="457200" rtl="0" algn="l">
              <a:spcBef>
                <a:spcPts val="0"/>
              </a:spcBef>
              <a:spcAft>
                <a:spcPts val="0"/>
              </a:spcAft>
              <a:buClr>
                <a:srgbClr val="002060"/>
              </a:buClr>
              <a:buSzPts val="2100"/>
              <a:buFont typeface="Calibri"/>
              <a:buChar char="●"/>
            </a:pPr>
            <a:r>
              <a:rPr lang="en" sz="2100">
                <a:solidFill>
                  <a:srgbClr val="002060"/>
                </a:solidFill>
                <a:highlight>
                  <a:srgbClr val="FFFFFF"/>
                </a:highlight>
                <a:latin typeface="Calibri"/>
                <a:ea typeface="Calibri"/>
                <a:cs typeface="Calibri"/>
                <a:sym typeface="Calibri"/>
              </a:rPr>
              <a:t>ECM delivery strategies</a:t>
            </a:r>
            <a:endParaRPr sz="2100">
              <a:solidFill>
                <a:srgbClr val="002060"/>
              </a:solidFill>
              <a:highlight>
                <a:srgbClr val="FFFFFF"/>
              </a:highlight>
              <a:latin typeface="Calibri"/>
              <a:ea typeface="Calibri"/>
              <a:cs typeface="Calibri"/>
              <a:sym typeface="Calibri"/>
            </a:endParaRPr>
          </a:p>
          <a:p>
            <a:pPr indent="-361950" lvl="0" marL="457200" rtl="0" algn="l">
              <a:spcBef>
                <a:spcPts val="0"/>
              </a:spcBef>
              <a:spcAft>
                <a:spcPts val="0"/>
              </a:spcAft>
              <a:buClr>
                <a:srgbClr val="002060"/>
              </a:buClr>
              <a:buSzPts val="2100"/>
              <a:buFont typeface="Calibri"/>
              <a:buChar char="●"/>
            </a:pPr>
            <a:r>
              <a:rPr lang="en" sz="2100">
                <a:solidFill>
                  <a:srgbClr val="002060"/>
                </a:solidFill>
                <a:highlight>
                  <a:srgbClr val="FFFFFF"/>
                </a:highlight>
                <a:latin typeface="Calibri"/>
                <a:ea typeface="Calibri"/>
                <a:cs typeface="Calibri"/>
                <a:sym typeface="Calibri"/>
              </a:rPr>
              <a:t>Approaches to outreach and engagement</a:t>
            </a:r>
            <a:endParaRPr sz="2100">
              <a:solidFill>
                <a:srgbClr val="002060"/>
              </a:solidFill>
              <a:highlight>
                <a:srgbClr val="FFFFFF"/>
              </a:highlight>
              <a:latin typeface="Calibri"/>
              <a:ea typeface="Calibri"/>
              <a:cs typeface="Calibri"/>
              <a:sym typeface="Calibri"/>
            </a:endParaRPr>
          </a:p>
          <a:p>
            <a:pPr indent="-361950" lvl="0" marL="457200" rtl="0" algn="l">
              <a:spcBef>
                <a:spcPts val="0"/>
              </a:spcBef>
              <a:spcAft>
                <a:spcPts val="0"/>
              </a:spcAft>
              <a:buClr>
                <a:srgbClr val="002060"/>
              </a:buClr>
              <a:buSzPts val="2100"/>
              <a:buFont typeface="Calibri"/>
              <a:buChar char="●"/>
            </a:pPr>
            <a:r>
              <a:rPr lang="en" sz="2100">
                <a:solidFill>
                  <a:srgbClr val="002060"/>
                </a:solidFill>
                <a:highlight>
                  <a:srgbClr val="FFFFFF"/>
                </a:highlight>
                <a:latin typeface="Calibri"/>
                <a:ea typeface="Calibri"/>
                <a:cs typeface="Calibri"/>
                <a:sym typeface="Calibri"/>
              </a:rPr>
              <a:t>Example cases/vignettes</a:t>
            </a:r>
            <a:endParaRPr sz="2100">
              <a:solidFill>
                <a:srgbClr val="002060"/>
              </a:solidFill>
              <a:highlight>
                <a:srgbClr val="FFFFFF"/>
              </a:highlight>
              <a:latin typeface="Calibri"/>
              <a:ea typeface="Calibri"/>
              <a:cs typeface="Calibri"/>
              <a:sym typeface="Calibri"/>
            </a:endParaRPr>
          </a:p>
          <a:p>
            <a:pPr indent="0" lvl="0" marL="457200" rtl="0" algn="l">
              <a:spcBef>
                <a:spcPts val="0"/>
              </a:spcBef>
              <a:spcAft>
                <a:spcPts val="0"/>
              </a:spcAft>
              <a:buNone/>
            </a:pPr>
            <a:r>
              <a:t/>
            </a:r>
            <a:endParaRPr sz="2100">
              <a:solidFill>
                <a:srgbClr val="002060"/>
              </a:solidFill>
              <a:highlight>
                <a:srgbClr val="FFFFFF"/>
              </a:highlight>
              <a:latin typeface="Calibri"/>
              <a:ea typeface="Calibri"/>
              <a:cs typeface="Calibri"/>
              <a:sym typeface="Calibri"/>
            </a:endParaRPr>
          </a:p>
          <a:p>
            <a:pPr indent="0" lvl="0" marL="0" rtl="0" algn="l">
              <a:spcBef>
                <a:spcPts val="0"/>
              </a:spcBef>
              <a:spcAft>
                <a:spcPts val="0"/>
              </a:spcAft>
              <a:buNone/>
            </a:pPr>
            <a:r>
              <a:rPr lang="en" sz="2100">
                <a:solidFill>
                  <a:srgbClr val="002060"/>
                </a:solidFill>
                <a:highlight>
                  <a:srgbClr val="FFFFFF"/>
                </a:highlight>
                <a:latin typeface="Calibri"/>
                <a:ea typeface="Calibri"/>
                <a:cs typeface="Calibri"/>
                <a:sym typeface="Calibri"/>
              </a:rPr>
              <a:t>Access the resource</a:t>
            </a:r>
            <a:r>
              <a:rPr lang="en" sz="2100">
                <a:solidFill>
                  <a:srgbClr val="33CCCC"/>
                </a:solidFill>
                <a:highlight>
                  <a:srgbClr val="FFFFFF"/>
                </a:highlight>
                <a:latin typeface="Calibri"/>
                <a:ea typeface="Calibri"/>
                <a:cs typeface="Calibri"/>
                <a:sym typeface="Calibri"/>
              </a:rPr>
              <a:t> </a:t>
            </a:r>
            <a:r>
              <a:rPr lang="en" sz="2100" u="sng">
                <a:solidFill>
                  <a:srgbClr val="33CCCC"/>
                </a:solidFill>
                <a:highlight>
                  <a:srgbClr val="FFFFFF"/>
                </a:highlight>
                <a:latin typeface="Calibri"/>
                <a:ea typeface="Calibri"/>
                <a:cs typeface="Calibri"/>
                <a:sym typeface="Calibri"/>
                <a:hlinkClick r:id="rId5">
                  <a:extLst>
                    <a:ext uri="{A12FA001-AC4F-418D-AE19-62706E023703}">
                      <ahyp:hlinkClr val="tx"/>
                    </a:ext>
                  </a:extLst>
                </a:hlinkClick>
              </a:rPr>
              <a:t>here</a:t>
            </a:r>
            <a:endParaRPr sz="2100">
              <a:solidFill>
                <a:srgbClr val="33CCCC"/>
              </a:solidFill>
              <a:highlight>
                <a:srgbClr val="FFFFFF"/>
              </a:highlight>
              <a:latin typeface="Calibri"/>
              <a:ea typeface="Calibri"/>
              <a:cs typeface="Calibri"/>
              <a:sym typeface="Calibri"/>
            </a:endParaRPr>
          </a:p>
        </p:txBody>
      </p:sp>
      <p:pic>
        <p:nvPicPr>
          <p:cNvPr id="138" name="Google Shape;138;p23"/>
          <p:cNvPicPr preferRelativeResize="0"/>
          <p:nvPr/>
        </p:nvPicPr>
        <p:blipFill>
          <a:blip r:embed="rId6">
            <a:alphaModFix/>
          </a:blip>
          <a:stretch>
            <a:fillRect/>
          </a:stretch>
        </p:blipFill>
        <p:spPr>
          <a:xfrm>
            <a:off x="3886325" y="1461429"/>
            <a:ext cx="4913799" cy="30258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4"/>
          <p:cNvPicPr preferRelativeResize="0"/>
          <p:nvPr/>
        </p:nvPicPr>
        <p:blipFill rotWithShape="1">
          <a:blip r:embed="rId3">
            <a:alphaModFix/>
          </a:blip>
          <a:srcRect b="35170" l="0" r="0" t="0"/>
          <a:stretch/>
        </p:blipFill>
        <p:spPr>
          <a:xfrm>
            <a:off x="0" y="0"/>
            <a:ext cx="5847500" cy="4416002"/>
          </a:xfrm>
          <a:prstGeom prst="rect">
            <a:avLst/>
          </a:prstGeom>
          <a:noFill/>
          <a:ln>
            <a:noFill/>
          </a:ln>
        </p:spPr>
      </p:pic>
      <p:pic>
        <p:nvPicPr>
          <p:cNvPr id="144" name="Google Shape;144;p24"/>
          <p:cNvPicPr preferRelativeResize="0"/>
          <p:nvPr/>
        </p:nvPicPr>
        <p:blipFill rotWithShape="1">
          <a:blip r:embed="rId3">
            <a:alphaModFix/>
          </a:blip>
          <a:srcRect b="0" l="26383" r="0" t="64828"/>
          <a:stretch/>
        </p:blipFill>
        <p:spPr>
          <a:xfrm>
            <a:off x="5372775" y="3145250"/>
            <a:ext cx="3771224" cy="2070551"/>
          </a:xfrm>
          <a:prstGeom prst="rect">
            <a:avLst/>
          </a:prstGeom>
          <a:noFill/>
          <a:ln>
            <a:noFill/>
          </a:ln>
        </p:spPr>
      </p:pic>
      <p:sp>
        <p:nvSpPr>
          <p:cNvPr id="145" name="Google Shape;145;p24"/>
          <p:cNvSpPr txBox="1"/>
          <p:nvPr/>
        </p:nvSpPr>
        <p:spPr>
          <a:xfrm>
            <a:off x="5847500" y="147875"/>
            <a:ext cx="30000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08080"/>
                </a:solidFill>
                <a:latin typeface="Calibri"/>
                <a:ea typeface="Calibri"/>
                <a:cs typeface="Calibri"/>
                <a:sym typeface="Calibri"/>
              </a:rPr>
              <a:t>DHCS</a:t>
            </a:r>
            <a:endParaRPr b="1" sz="3200">
              <a:solidFill>
                <a:srgbClr val="008080"/>
              </a:solidFill>
              <a:latin typeface="Calibri"/>
              <a:ea typeface="Calibri"/>
              <a:cs typeface="Calibri"/>
              <a:sym typeface="Calibri"/>
            </a:endParaRPr>
          </a:p>
          <a:p>
            <a:pPr indent="0" lvl="0" marL="0" rtl="0" algn="l">
              <a:spcBef>
                <a:spcPts val="0"/>
              </a:spcBef>
              <a:spcAft>
                <a:spcPts val="0"/>
              </a:spcAft>
              <a:buNone/>
            </a:pPr>
            <a:r>
              <a:rPr b="1" lang="en" sz="3200">
                <a:solidFill>
                  <a:srgbClr val="008080"/>
                </a:solidFill>
                <a:latin typeface="Calibri"/>
                <a:ea typeface="Calibri"/>
                <a:cs typeface="Calibri"/>
                <a:sym typeface="Calibri"/>
              </a:rPr>
              <a:t>Resource:</a:t>
            </a:r>
            <a:endParaRPr b="1" sz="3200">
              <a:solidFill>
                <a:srgbClr val="008080"/>
              </a:solidFill>
              <a:latin typeface="Calibri"/>
              <a:ea typeface="Calibri"/>
              <a:cs typeface="Calibri"/>
              <a:sym typeface="Calibri"/>
            </a:endParaRPr>
          </a:p>
          <a:p>
            <a:pPr indent="0" lvl="0" marL="0" rtl="0" algn="l">
              <a:spcBef>
                <a:spcPts val="0"/>
              </a:spcBef>
              <a:spcAft>
                <a:spcPts val="0"/>
              </a:spcAft>
              <a:buNone/>
            </a:pPr>
            <a:r>
              <a:rPr b="1" lang="en" sz="3200">
                <a:solidFill>
                  <a:srgbClr val="008080"/>
                </a:solidFill>
                <a:latin typeface="Calibri"/>
                <a:ea typeface="Calibri"/>
                <a:cs typeface="Calibri"/>
                <a:sym typeface="Calibri"/>
              </a:rPr>
              <a:t>Individuals Experiencing Homelessness</a:t>
            </a:r>
            <a:r>
              <a:rPr b="1" lang="en" sz="3200">
                <a:solidFill>
                  <a:srgbClr val="008080"/>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idx="12" type="sldNum"/>
          </p:nvPr>
        </p:nvSpPr>
        <p:spPr>
          <a:xfrm>
            <a:off x="6457950" y="3575447"/>
            <a:ext cx="20574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151" name="Google Shape;151;p25"/>
          <p:cNvSpPr/>
          <p:nvPr/>
        </p:nvSpPr>
        <p:spPr>
          <a:xfrm>
            <a:off x="0" y="1935480"/>
            <a:ext cx="9144000" cy="3208200"/>
          </a:xfrm>
          <a:prstGeom prst="rect">
            <a:avLst/>
          </a:prstGeom>
          <a:solidFill>
            <a:srgbClr val="0080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ackground pattern&#10;&#10;Description automatically generated" id="152" name="Google Shape;152;p25"/>
          <p:cNvPicPr preferRelativeResize="0"/>
          <p:nvPr/>
        </p:nvPicPr>
        <p:blipFill rotWithShape="1">
          <a:blip r:embed="rId3">
            <a:alphaModFix/>
          </a:blip>
          <a:srcRect b="0" l="0" r="0" t="0"/>
          <a:stretch/>
        </p:blipFill>
        <p:spPr>
          <a:xfrm>
            <a:off x="8235525" y="936948"/>
            <a:ext cx="609742" cy="912675"/>
          </a:xfrm>
          <a:prstGeom prst="rect">
            <a:avLst/>
          </a:prstGeom>
          <a:noFill/>
          <a:ln>
            <a:noFill/>
          </a:ln>
        </p:spPr>
      </p:pic>
      <p:sp>
        <p:nvSpPr>
          <p:cNvPr id="153" name="Google Shape;153;p25"/>
          <p:cNvSpPr txBox="1"/>
          <p:nvPr/>
        </p:nvSpPr>
        <p:spPr>
          <a:xfrm>
            <a:off x="201175" y="2276850"/>
            <a:ext cx="8644200" cy="247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800"/>
              <a:buFont typeface="Arial"/>
              <a:buNone/>
            </a:pPr>
            <a:r>
              <a:rPr b="1" lang="en" sz="4000">
                <a:solidFill>
                  <a:schemeClr val="lt1"/>
                </a:solidFill>
                <a:latin typeface="Calibri"/>
                <a:ea typeface="Calibri"/>
                <a:cs typeface="Calibri"/>
                <a:sym typeface="Calibri"/>
              </a:rPr>
              <a:t>Recuperative Care (Medical Respite)</a:t>
            </a:r>
            <a:endParaRPr b="1" sz="40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lang="en" sz="2300">
                <a:solidFill>
                  <a:schemeClr val="lt1"/>
                </a:solidFill>
                <a:latin typeface="Calibri"/>
                <a:ea typeface="Calibri"/>
                <a:cs typeface="Calibri"/>
                <a:sym typeface="Calibri"/>
              </a:rPr>
              <a:t>Members with unstable housing who no longer require hospitalization, but still need to heal from an injury or illness, receive short-term residential care. The residential care includes housing, meals, ongoing monitoring of the member’s condition, and other services like coordination of transportation to appointments.</a:t>
            </a:r>
            <a:endParaRPr sz="2300">
              <a:solidFill>
                <a:schemeClr val="lt1"/>
              </a:solidFill>
              <a:latin typeface="Calibri"/>
              <a:ea typeface="Calibri"/>
              <a:cs typeface="Calibri"/>
              <a:sym typeface="Calibri"/>
            </a:endParaRPr>
          </a:p>
        </p:txBody>
      </p:sp>
      <p:pic>
        <p:nvPicPr>
          <p:cNvPr id="154" name="Google Shape;154;p25"/>
          <p:cNvPicPr preferRelativeResize="0"/>
          <p:nvPr/>
        </p:nvPicPr>
        <p:blipFill>
          <a:blip r:embed="rId4">
            <a:alphaModFix/>
          </a:blip>
          <a:stretch>
            <a:fillRect/>
          </a:stretch>
        </p:blipFill>
        <p:spPr>
          <a:xfrm>
            <a:off x="6728375" y="124825"/>
            <a:ext cx="2116896" cy="384900"/>
          </a:xfrm>
          <a:prstGeom prst="rect">
            <a:avLst/>
          </a:prstGeom>
          <a:noFill/>
          <a:ln>
            <a:noFill/>
          </a:ln>
        </p:spPr>
      </p:pic>
      <p:sp>
        <p:nvSpPr>
          <p:cNvPr id="155" name="Google Shape;155;p25"/>
          <p:cNvSpPr txBox="1"/>
          <p:nvPr/>
        </p:nvSpPr>
        <p:spPr>
          <a:xfrm>
            <a:off x="5488175" y="509725"/>
            <a:ext cx="380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FF9900"/>
                </a:solidFill>
              </a:rPr>
              <a:t>Providing Access &amp; Transforming Health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Background pattern&#10;&#10;Description automatically generated" id="160" name="Google Shape;160;p26"/>
          <p:cNvPicPr preferRelativeResize="0"/>
          <p:nvPr/>
        </p:nvPicPr>
        <p:blipFill rotWithShape="1">
          <a:blip r:embed="rId3">
            <a:alphaModFix/>
          </a:blip>
          <a:srcRect b="0" l="0" r="0" t="0"/>
          <a:stretch/>
        </p:blipFill>
        <p:spPr>
          <a:xfrm>
            <a:off x="8356376" y="129808"/>
            <a:ext cx="397650" cy="595200"/>
          </a:xfrm>
          <a:prstGeom prst="rect">
            <a:avLst/>
          </a:prstGeom>
          <a:noFill/>
          <a:ln>
            <a:noFill/>
          </a:ln>
        </p:spPr>
      </p:pic>
      <p:sp>
        <p:nvSpPr>
          <p:cNvPr id="161" name="Google Shape;161;p26"/>
          <p:cNvSpPr txBox="1"/>
          <p:nvPr/>
        </p:nvSpPr>
        <p:spPr>
          <a:xfrm>
            <a:off x="402152" y="156725"/>
            <a:ext cx="779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6"/>
          <p:cNvSpPr txBox="1"/>
          <p:nvPr/>
        </p:nvSpPr>
        <p:spPr>
          <a:xfrm>
            <a:off x="0" y="885131"/>
            <a:ext cx="8339700" cy="3838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b="1" sz="2300">
              <a:solidFill>
                <a:srgbClr val="002060"/>
              </a:solidFill>
              <a:highlight>
                <a:srgbClr val="FFFFFF"/>
              </a:highlight>
              <a:latin typeface="Calibri"/>
              <a:ea typeface="Calibri"/>
              <a:cs typeface="Calibri"/>
              <a:sym typeface="Calibri"/>
            </a:endParaRPr>
          </a:p>
        </p:txBody>
      </p:sp>
      <p:sp>
        <p:nvSpPr>
          <p:cNvPr id="163" name="Google Shape;163;p26"/>
          <p:cNvSpPr txBox="1"/>
          <p:nvPr>
            <p:ph idx="12" type="sldNum"/>
          </p:nvPr>
        </p:nvSpPr>
        <p:spPr>
          <a:xfrm>
            <a:off x="6488525" y="4599770"/>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pic>
        <p:nvPicPr>
          <p:cNvPr id="164" name="Google Shape;164;p26"/>
          <p:cNvPicPr preferRelativeResize="0"/>
          <p:nvPr/>
        </p:nvPicPr>
        <p:blipFill>
          <a:blip r:embed="rId4">
            <a:alphaModFix/>
          </a:blip>
          <a:stretch>
            <a:fillRect/>
          </a:stretch>
        </p:blipFill>
        <p:spPr>
          <a:xfrm>
            <a:off x="7671500" y="4884038"/>
            <a:ext cx="911305" cy="165694"/>
          </a:xfrm>
          <a:prstGeom prst="rect">
            <a:avLst/>
          </a:prstGeom>
          <a:noFill/>
          <a:ln>
            <a:noFill/>
          </a:ln>
        </p:spPr>
      </p:pic>
      <p:sp>
        <p:nvSpPr>
          <p:cNvPr id="165" name="Google Shape;165;p26"/>
          <p:cNvSpPr/>
          <p:nvPr/>
        </p:nvSpPr>
        <p:spPr>
          <a:xfrm>
            <a:off x="0" y="1854050"/>
            <a:ext cx="9144000" cy="1331400"/>
          </a:xfrm>
          <a:prstGeom prst="rect">
            <a:avLst/>
          </a:prstGeom>
          <a:solidFill>
            <a:srgbClr val="008080"/>
          </a:solidFill>
          <a:ln>
            <a:noFill/>
          </a:ln>
        </p:spPr>
        <p:txBody>
          <a:bodyPr anchorCtr="0" anchor="ctr" bIns="45700" lIns="91425" spcFirstLastPara="1" rIns="91425" wrap="square" tIns="45700">
            <a:noAutofit/>
          </a:bodyPr>
          <a:lstStyle/>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National Health Foundation (NHF)</a:t>
            </a:r>
            <a:endParaRPr b="1" sz="3000">
              <a:solidFill>
                <a:schemeClr val="lt1"/>
              </a:solidFill>
              <a:latin typeface="Calibri"/>
              <a:ea typeface="Calibri"/>
              <a:cs typeface="Calibri"/>
              <a:sym typeface="Calibri"/>
            </a:endParaRPr>
          </a:p>
          <a:p>
            <a:pPr indent="0" lvl="0" marL="457200" marR="0" rtl="0" algn="ctr">
              <a:lnSpc>
                <a:spcPct val="100000"/>
              </a:lnSpc>
              <a:spcBef>
                <a:spcPts val="0"/>
              </a:spcBef>
              <a:spcAft>
                <a:spcPts val="0"/>
              </a:spcAft>
              <a:buNone/>
            </a:pPr>
            <a:r>
              <a:rPr b="1" lang="en" sz="3000">
                <a:solidFill>
                  <a:schemeClr val="lt1"/>
                </a:solidFill>
                <a:latin typeface="Calibri"/>
                <a:ea typeface="Calibri"/>
                <a:cs typeface="Calibri"/>
                <a:sym typeface="Calibri"/>
              </a:rPr>
              <a:t>Recuperative Care Provider</a:t>
            </a:r>
            <a:endParaRPr b="1" sz="3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